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8" r:id="rId1"/>
  </p:sldMasterIdLst>
  <p:notesMasterIdLst>
    <p:notesMasterId r:id="rId4"/>
  </p:notesMasterIdLst>
  <p:handoutMasterIdLst>
    <p:handoutMasterId r:id="rId5"/>
  </p:handoutMasterIdLst>
  <p:sldIdLst>
    <p:sldId id="256" r:id="rId2"/>
    <p:sldId id="257" r:id="rId3"/>
  </p:sldIdLst>
  <p:sldSz cx="43891200" cy="32918400"/>
  <p:notesSz cx="9239250" cy="11982450"/>
  <p:embeddedFontLst>
    <p:embeddedFont>
      <p:font typeface="Calibri" panose="020F0502020204030204" pitchFamily="34" charset="0"/>
      <p:regular r:id="rId6"/>
      <p:bold r:id="rId7"/>
      <p:italic r:id="rId8"/>
      <p:boldItalic r:id="rId9"/>
    </p:embeddedFont>
    <p:embeddedFont>
      <p:font typeface="Quattrocento" panose="020B0604020202020204" charset="0"/>
      <p:regular r:id="rId10"/>
      <p:bold r:id="rId11"/>
    </p:embeddedFont>
    <p:embeddedFont>
      <p:font typeface="Quattrocento Sans" panose="020B0604020202020204" charset="0"/>
      <p:regular r:id="rId12"/>
    </p:embeddedFont>
  </p:embeddedFontLst>
  <p:custDataLst>
    <p:tags r:id="rId13"/>
  </p:custDataLst>
  <p:defaultTex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p:defaultTextStyle>
  <p:extLst>
    <p:ext uri="{EFAFB233-063F-42B5-8137-9DF3F51BA10A}">
      <p15:sldGuideLst xmlns:p15="http://schemas.microsoft.com/office/powerpoint/2012/main">
        <p15:guide id="1" orient="horz" pos="11088">
          <p15:clr>
            <a:srgbClr val="A4A3A4"/>
          </p15:clr>
        </p15:guide>
        <p15:guide id="2" pos="13440">
          <p15:clr>
            <a:srgbClr val="A4A3A4"/>
          </p15:clr>
        </p15:guide>
      </p15:sldGuideLst>
    </p:ext>
    <p:ext uri="{2D200454-40CA-4A62-9FC3-DE9A4176ACB9}">
      <p15:notesGuideLst xmlns:p15="http://schemas.microsoft.com/office/powerpoint/2012/main">
        <p15:guide id="1" orient="horz" pos="3774">
          <p15:clr>
            <a:srgbClr val="A4A3A4"/>
          </p15:clr>
        </p15:guide>
        <p15:guide id="2" pos="29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84A0"/>
    <a:srgbClr val="664F93"/>
    <a:srgbClr val="5B4D7F"/>
    <a:srgbClr val="604884"/>
    <a:srgbClr val="7C5393"/>
    <a:srgbClr val="506796"/>
    <a:srgbClr val="378B9F"/>
    <a:srgbClr val="3A749C"/>
    <a:srgbClr val="E64B3C"/>
    <a:srgbClr val="C82B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654" autoAdjust="0"/>
  </p:normalViewPr>
  <p:slideViewPr>
    <p:cSldViewPr>
      <p:cViewPr>
        <p:scale>
          <a:sx n="50" d="100"/>
          <a:sy n="50" d="100"/>
        </p:scale>
        <p:origin x="-6252" y="-5940"/>
      </p:cViewPr>
      <p:guideLst>
        <p:guide orient="horz" pos="11088"/>
        <p:guide pos="134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3" d="100"/>
          <a:sy n="73" d="100"/>
        </p:scale>
        <p:origin x="3984" y="72"/>
      </p:cViewPr>
      <p:guideLst>
        <p:guide orient="horz" pos="3774"/>
        <p:guide pos="290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tags" Target="tags/tag1.xml"/><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handoutMaster" Target="handoutMasters/handoutMaster1.xml"/><Relationship Id="rId15" Type="http://schemas.openxmlformats.org/officeDocument/2006/relationships/viewProps" Target="viewProps.xml"/><Relationship Id="rId10" Type="http://schemas.openxmlformats.org/officeDocument/2006/relationships/font" Target="fonts/font5.fntdata"/><Relationship Id="rId4" Type="http://schemas.openxmlformats.org/officeDocument/2006/relationships/notesMaster" Target="notesMasters/notesMaster1.xml"/><Relationship Id="rId9" Type="http://schemas.openxmlformats.org/officeDocument/2006/relationships/font" Target="fonts/font4.fntdata"/><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4002088" cy="59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t" anchorCtr="0" compatLnSpc="1">
            <a:prstTxWarp prst="textNoShape">
              <a:avLst/>
            </a:prstTxWarp>
          </a:bodyPr>
          <a:lstStyle>
            <a:defPPr>
              <a:defRPr kern="1200" smtId="4294967295"/>
            </a:defPPr>
            <a:lvl1pPr defTabSz="1149350">
              <a:defRPr sz="1500"/>
            </a:lvl1pPr>
          </a:lstStyle>
          <a:p>
            <a:endParaRPr lang="en-US" altLang="zh-CN"/>
          </a:p>
        </p:txBody>
      </p:sp>
      <p:sp>
        <p:nvSpPr>
          <p:cNvPr id="6147" name="Rectangle 3"/>
          <p:cNvSpPr>
            <a:spLocks noGrp="1" noChangeArrowheads="1"/>
          </p:cNvSpPr>
          <p:nvPr>
            <p:ph type="dt" sz="quarter" idx="1"/>
          </p:nvPr>
        </p:nvSpPr>
        <p:spPr bwMode="auto">
          <a:xfrm>
            <a:off x="5235575" y="0"/>
            <a:ext cx="4002088" cy="59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t" anchorCtr="0" compatLnSpc="1">
            <a:prstTxWarp prst="textNoShape">
              <a:avLst/>
            </a:prstTxWarp>
          </a:bodyPr>
          <a:lstStyle>
            <a:defPPr>
              <a:defRPr kern="1200" smtId="4294967295"/>
            </a:defPPr>
            <a:lvl1pPr algn="r" defTabSz="1149350">
              <a:defRPr sz="1500"/>
            </a:lvl1pPr>
          </a:lstStyle>
          <a:p>
            <a:endParaRPr lang="en-US" altLang="zh-CN"/>
          </a:p>
        </p:txBody>
      </p:sp>
      <p:sp>
        <p:nvSpPr>
          <p:cNvPr id="6148" name="Rectangle 4"/>
          <p:cNvSpPr>
            <a:spLocks noGrp="1" noChangeArrowheads="1"/>
          </p:cNvSpPr>
          <p:nvPr>
            <p:ph type="ftr" sz="quarter" idx="2"/>
          </p:nvPr>
        </p:nvSpPr>
        <p:spPr bwMode="auto">
          <a:xfrm>
            <a:off x="0" y="11380788"/>
            <a:ext cx="4002088"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b" anchorCtr="0" compatLnSpc="1">
            <a:prstTxWarp prst="textNoShape">
              <a:avLst/>
            </a:prstTxWarp>
          </a:bodyPr>
          <a:lstStyle>
            <a:defPPr>
              <a:defRPr kern="1200" smtId="4294967295"/>
            </a:defPPr>
            <a:lvl1pPr defTabSz="1149350">
              <a:defRPr sz="1500"/>
            </a:lvl1pPr>
          </a:lstStyle>
          <a:p>
            <a:endParaRPr lang="en-US" altLang="zh-CN"/>
          </a:p>
        </p:txBody>
      </p:sp>
      <p:sp>
        <p:nvSpPr>
          <p:cNvPr id="6149" name="Rectangle 5"/>
          <p:cNvSpPr>
            <a:spLocks noGrp="1" noChangeArrowheads="1"/>
          </p:cNvSpPr>
          <p:nvPr>
            <p:ph type="sldNum" sz="quarter" idx="3"/>
          </p:nvPr>
        </p:nvSpPr>
        <p:spPr bwMode="auto">
          <a:xfrm>
            <a:off x="5235575" y="11380788"/>
            <a:ext cx="4002088"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b" anchorCtr="0" compatLnSpc="1">
            <a:prstTxWarp prst="textNoShape">
              <a:avLst/>
            </a:prstTxWarp>
          </a:bodyPr>
          <a:lstStyle>
            <a:defPPr>
              <a:defRPr kern="1200" smtId="4294967295"/>
            </a:defPPr>
            <a:lvl1pPr algn="r" defTabSz="1149350">
              <a:defRPr sz="1500"/>
            </a:lvl1pPr>
          </a:lstStyle>
          <a:p>
            <a:fld id="{56A6134A-9986-4884-ADAB-C57241D32564}" type="slidenum">
              <a:rPr lang="zh-CN" altLang="en-US"/>
              <a:t>‹#›</a:t>
            </a:fld>
            <a:endParaRPr lang="en-US" altLang="zh-CN"/>
          </a:p>
        </p:txBody>
      </p:sp>
    </p:spTree>
    <p:extLst>
      <p:ext uri="{BB962C8B-B14F-4D97-AF65-F5344CB8AC3E}">
        <p14:creationId xmlns:p14="http://schemas.microsoft.com/office/powerpoint/2010/main" val="9348627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983038" cy="592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smtId="4294967295"/>
            </a:defPPr>
            <a:lvl1pPr defTabSz="1149350">
              <a:defRPr sz="1500"/>
            </a:lvl1pPr>
          </a:lstStyle>
          <a:p>
            <a:endParaRPr lang="en-US" altLang="zh-CN"/>
          </a:p>
        </p:txBody>
      </p:sp>
      <p:sp>
        <p:nvSpPr>
          <p:cNvPr id="4099" name="Rectangle 3"/>
          <p:cNvSpPr>
            <a:spLocks noGrp="1" noChangeArrowheads="1"/>
          </p:cNvSpPr>
          <p:nvPr>
            <p:ph type="dt" idx="1"/>
          </p:nvPr>
        </p:nvSpPr>
        <p:spPr bwMode="auto">
          <a:xfrm>
            <a:off x="5241925" y="0"/>
            <a:ext cx="3983038" cy="592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smtId="4294967295"/>
            </a:defPPr>
            <a:lvl1pPr algn="r" defTabSz="1149350">
              <a:defRPr sz="1500"/>
            </a:lvl1pPr>
          </a:lstStyle>
          <a:p>
            <a:endParaRPr lang="en-US" altLang="zh-CN"/>
          </a:p>
        </p:txBody>
      </p:sp>
      <p:sp>
        <p:nvSpPr>
          <p:cNvPr id="2052" name="Rectangle 4"/>
          <p:cNvSpPr>
            <a:spLocks noGrp="1" noRot="1" noChangeAspect="1" noChangeArrowheads="1" noTextEdit="1"/>
          </p:cNvSpPr>
          <p:nvPr>
            <p:ph type="sldImg" idx="2"/>
          </p:nvPr>
        </p:nvSpPr>
        <p:spPr bwMode="auto">
          <a:xfrm>
            <a:off x="1582738" y="889000"/>
            <a:ext cx="6059487" cy="454501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1257300" y="5732463"/>
            <a:ext cx="6708775" cy="5335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smtId="4294967295"/>
            </a:defP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102" name="Rectangle 6"/>
          <p:cNvSpPr>
            <a:spLocks noGrp="1" noChangeArrowheads="1"/>
          </p:cNvSpPr>
          <p:nvPr>
            <p:ph type="ftr" sz="quarter" idx="4"/>
          </p:nvPr>
        </p:nvSpPr>
        <p:spPr bwMode="auto">
          <a:xfrm>
            <a:off x="0" y="11363325"/>
            <a:ext cx="3983038" cy="59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b" anchorCtr="0" compatLnSpc="1">
            <a:prstTxWarp prst="textNoShape">
              <a:avLst/>
            </a:prstTxWarp>
          </a:bodyPr>
          <a:lstStyle>
            <a:defPPr>
              <a:defRPr kern="1200" smtId="4294967295"/>
            </a:defPPr>
            <a:lvl1pPr defTabSz="1149350">
              <a:defRPr sz="1500"/>
            </a:lvl1pPr>
          </a:lstStyle>
          <a:p>
            <a:endParaRPr lang="en-US" altLang="zh-CN"/>
          </a:p>
        </p:txBody>
      </p:sp>
      <p:sp>
        <p:nvSpPr>
          <p:cNvPr id="4103" name="Rectangle 7"/>
          <p:cNvSpPr>
            <a:spLocks noGrp="1" noChangeArrowheads="1"/>
          </p:cNvSpPr>
          <p:nvPr>
            <p:ph type="sldNum" sz="quarter" idx="5"/>
          </p:nvPr>
        </p:nvSpPr>
        <p:spPr bwMode="auto">
          <a:xfrm>
            <a:off x="5241925" y="11363325"/>
            <a:ext cx="3983038" cy="59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b" anchorCtr="0" compatLnSpc="1">
            <a:prstTxWarp prst="textNoShape">
              <a:avLst/>
            </a:prstTxWarp>
          </a:bodyPr>
          <a:lstStyle>
            <a:defPPr>
              <a:defRPr kern="1200" smtId="4294967295"/>
            </a:defPPr>
            <a:lvl1pPr algn="r" defTabSz="1149350">
              <a:defRPr sz="1500"/>
            </a:lvl1pPr>
          </a:lstStyle>
          <a:p>
            <a:fld id="{23124DF2-DDA8-402F-81DD-AC1D1E5694AB}" type="slidenum">
              <a:rPr lang="zh-CN" altLang="en-US"/>
              <a:t>‹#›</a:t>
            </a:fld>
            <a:endParaRPr lang="en-US" altLang="zh-CN"/>
          </a:p>
        </p:txBody>
      </p:sp>
    </p:spTree>
    <p:extLst>
      <p:ext uri="{BB962C8B-B14F-4D97-AF65-F5344CB8AC3E}">
        <p14:creationId xmlns:p14="http://schemas.microsoft.com/office/powerpoint/2010/main" val="19040194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7"/>
          <p:cNvSpPr>
            <a:spLocks noGrp="1" noChangeArrowheads="1"/>
          </p:cNvSpPr>
          <p:nvPr>
            <p:ph type="sldNum" sz="quarter" idx="5"/>
          </p:nvPr>
        </p:nvSpPr>
        <p:spPr>
          <a:noFill/>
        </p:spPr>
        <p:txBody>
          <a:bodyPr/>
          <a:lstStyle>
            <a:defPPr>
              <a:defRPr kern="1200" smtId="4294967295"/>
            </a:defPPr>
            <a:lvl1pPr defTabSz="1149350">
              <a:defRPr sz="2400">
                <a:solidFill>
                  <a:schemeClr val="tx1"/>
                </a:solidFill>
                <a:latin typeface="Times New Roman" pitchFamily="18" charset="0"/>
              </a:defRPr>
            </a:lvl1pPr>
            <a:lvl2pPr marL="742950" indent="-285750" defTabSz="1149350">
              <a:defRPr sz="2400">
                <a:solidFill>
                  <a:schemeClr val="tx1"/>
                </a:solidFill>
                <a:latin typeface="Times New Roman" pitchFamily="18" charset="0"/>
              </a:defRPr>
            </a:lvl2pPr>
            <a:lvl3pPr marL="1143000" indent="-228600" defTabSz="1149350">
              <a:defRPr sz="2400">
                <a:solidFill>
                  <a:schemeClr val="tx1"/>
                </a:solidFill>
                <a:latin typeface="Times New Roman" pitchFamily="18" charset="0"/>
              </a:defRPr>
            </a:lvl3pPr>
            <a:lvl4pPr marL="1600200" indent="-228600" defTabSz="1149350">
              <a:defRPr sz="2400">
                <a:solidFill>
                  <a:schemeClr val="tx1"/>
                </a:solidFill>
                <a:latin typeface="Times New Roman" pitchFamily="18" charset="0"/>
              </a:defRPr>
            </a:lvl4pPr>
            <a:lvl5pPr marL="2057400" indent="-228600" defTabSz="1149350">
              <a:defRPr sz="2400">
                <a:solidFill>
                  <a:schemeClr val="tx1"/>
                </a:solidFill>
                <a:latin typeface="Times New Roman" pitchFamily="18" charset="0"/>
              </a:defRPr>
            </a:lvl5pPr>
            <a:lvl6pPr marL="2514600" indent="-228600" defTabSz="1149350" eaLnBrk="0" fontAlgn="base" hangingPunct="0">
              <a:spcBef>
                <a:spcPct val="0"/>
              </a:spcBef>
              <a:spcAft>
                <a:spcPct val="0"/>
              </a:spcAft>
              <a:defRPr sz="2400">
                <a:solidFill>
                  <a:schemeClr val="tx1"/>
                </a:solidFill>
                <a:latin typeface="Times New Roman" pitchFamily="18" charset="0"/>
              </a:defRPr>
            </a:lvl6pPr>
            <a:lvl7pPr marL="2971800" indent="-228600" defTabSz="1149350" eaLnBrk="0" fontAlgn="base" hangingPunct="0">
              <a:spcBef>
                <a:spcPct val="0"/>
              </a:spcBef>
              <a:spcAft>
                <a:spcPct val="0"/>
              </a:spcAft>
              <a:defRPr sz="2400">
                <a:solidFill>
                  <a:schemeClr val="tx1"/>
                </a:solidFill>
                <a:latin typeface="Times New Roman" pitchFamily="18" charset="0"/>
              </a:defRPr>
            </a:lvl7pPr>
            <a:lvl8pPr marL="3429000" indent="-228600" defTabSz="1149350" eaLnBrk="0" fontAlgn="base" hangingPunct="0">
              <a:spcBef>
                <a:spcPct val="0"/>
              </a:spcBef>
              <a:spcAft>
                <a:spcPct val="0"/>
              </a:spcAft>
              <a:defRPr sz="2400">
                <a:solidFill>
                  <a:schemeClr val="tx1"/>
                </a:solidFill>
                <a:latin typeface="Times New Roman" pitchFamily="18" charset="0"/>
              </a:defRPr>
            </a:lvl8pPr>
            <a:lvl9pPr marL="3886200" indent="-228600" defTabSz="1149350" eaLnBrk="0" fontAlgn="base" hangingPunct="0">
              <a:spcBef>
                <a:spcPct val="0"/>
              </a:spcBef>
              <a:spcAft>
                <a:spcPct val="0"/>
              </a:spcAft>
              <a:defRPr sz="2400">
                <a:solidFill>
                  <a:schemeClr val="tx1"/>
                </a:solidFill>
                <a:latin typeface="Times New Roman" pitchFamily="18" charset="0"/>
              </a:defRPr>
            </a:lvl9pPr>
          </a:lstStyle>
          <a:p>
            <a:fld id="{D5580D61-8B82-42C3-9A37-58134866DD67}" type="slidenum">
              <a:rPr lang="zh-CN" altLang="en-US" sz="1500"/>
              <a:t>1</a:t>
            </a:fld>
            <a:endParaRPr lang="en-US" altLang="zh-CN" sz="1500"/>
          </a:p>
        </p:txBody>
      </p:sp>
      <p:sp>
        <p:nvSpPr>
          <p:cNvPr id="3075" name="Rectangle 2"/>
          <p:cNvSpPr>
            <a:spLocks noGrp="1" noRot="1" noChangeAspect="1" noChangeArrowheads="1" noTextEdit="1"/>
          </p:cNvSpPr>
          <p:nvPr>
            <p:ph type="sldImg"/>
          </p:nvPr>
        </p:nvSpPr>
        <p:spPr/>
      </p:sp>
      <p:sp>
        <p:nvSpPr>
          <p:cNvPr id="3076" name="Rectangle 3"/>
          <p:cNvSpPr>
            <a:spLocks noGrp="1" noChangeArrowheads="1"/>
          </p:cNvSpPr>
          <p:nvPr>
            <p:ph type="body" idx="1"/>
          </p:nvPr>
        </p:nvSpPr>
        <p:spPr>
          <a:noFill/>
        </p:spPr>
        <p:txBody>
          <a:bodyPr/>
          <a:lstStyle>
            <a:defPPr>
              <a:defRPr kern="1200" smtId="4294967295"/>
            </a:defP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123" y="10226675"/>
            <a:ext cx="37306957" cy="7054850"/>
          </a:xfrm>
          <a:prstGeom prst="rect">
            <a:avLst/>
          </a:prstGeo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4245" y="18653125"/>
            <a:ext cx="30722711" cy="8413750"/>
          </a:xfrm>
          <a:prstGeom prst="rect">
            <a:avLst/>
          </a:prstGeo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11660122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4279" y="7680325"/>
            <a:ext cx="39502643" cy="21724938"/>
          </a:xfrm>
          <a:prstGeom prst="rect">
            <a:avLst/>
          </a:prstGeo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38220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968" y="1317625"/>
            <a:ext cx="9874956" cy="28087638"/>
          </a:xfrm>
          <a:prstGeom prst="rect">
            <a:avLst/>
          </a:prstGeo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4278" y="1317625"/>
            <a:ext cx="29492222" cy="28087638"/>
          </a:xfrm>
          <a:prstGeom prst="rect">
            <a:avLst/>
          </a:prstGeo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151270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a:xfrm>
            <a:off x="2194279" y="7680325"/>
            <a:ext cx="39502643" cy="21724938"/>
          </a:xfrm>
          <a:prstGeom prst="rect">
            <a:avLst/>
          </a:prstGeo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835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6957" cy="6537325"/>
          </a:xfrm>
          <a:prstGeom prst="rect">
            <a:avLst/>
          </a:prstGeo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1" y="13952538"/>
            <a:ext cx="37306957" cy="7200900"/>
          </a:xfrm>
          <a:prstGeom prst="rect">
            <a:avLst/>
          </a:prstGeo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72244965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4279" y="7680325"/>
            <a:ext cx="19683588" cy="21724938"/>
          </a:xfrm>
          <a:prstGeom prst="rect">
            <a:avLst/>
          </a:prstGeo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13334" y="7680325"/>
            <a:ext cx="19683589" cy="21724938"/>
          </a:xfrm>
          <a:prstGeom prst="rect">
            <a:avLst/>
          </a:prstGeo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97320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278" y="7369176"/>
            <a:ext cx="19392900" cy="3070225"/>
          </a:xfrm>
          <a:prstGeom prst="rect">
            <a:avLst/>
          </a:prstGeo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4278" y="10439401"/>
            <a:ext cx="19392900" cy="18965862"/>
          </a:xfrm>
          <a:prstGeom prst="rect">
            <a:avLst/>
          </a:prstGeo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5555" y="7369176"/>
            <a:ext cx="19401368" cy="3070225"/>
          </a:xfrm>
          <a:prstGeom prst="rect">
            <a:avLst/>
          </a:prstGeo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5555" y="10439401"/>
            <a:ext cx="19401368" cy="18965862"/>
          </a:xfrm>
          <a:prstGeom prst="rect">
            <a:avLst/>
          </a:prstGeo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059614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stStyle>
          <a:p>
            <a:r>
              <a:rPr lang="en-US"/>
              <a:t>Click to edit Master title style</a:t>
            </a:r>
          </a:p>
        </p:txBody>
      </p:sp>
    </p:spTree>
    <p:extLst>
      <p:ext uri="{BB962C8B-B14F-4D97-AF65-F5344CB8AC3E}">
        <p14:creationId xmlns:p14="http://schemas.microsoft.com/office/powerpoint/2010/main" val="224570457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98106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278" y="1311275"/>
            <a:ext cx="14439900" cy="5576888"/>
          </a:xfrm>
          <a:prstGeom prst="rect">
            <a:avLst/>
          </a:prstGeo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523" y="1311275"/>
            <a:ext cx="24536400" cy="28093988"/>
          </a:xfrm>
          <a:prstGeom prst="rect">
            <a:avLst/>
          </a:prstGeo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278" y="6888163"/>
            <a:ext cx="14439900" cy="22517100"/>
          </a:xfrm>
          <a:prstGeom prst="rect">
            <a:avLst/>
          </a:prstGeo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1175467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3545" y="23042564"/>
            <a:ext cx="26334157" cy="2720975"/>
          </a:xfrm>
          <a:prstGeom prst="rect">
            <a:avLst/>
          </a:prstGeo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3545" y="2941639"/>
            <a:ext cx="26334157" cy="19750088"/>
          </a:xfrm>
          <a:prstGeom prst="rect">
            <a:avLst/>
          </a:prstGeo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3545" y="25763539"/>
            <a:ext cx="26334157" cy="3862387"/>
          </a:xfrm>
          <a:prstGeom prst="rect">
            <a:avLst/>
          </a:prstGeo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739591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New picture"/>
          <p:cNvPicPr/>
          <p:nvPr/>
        </p:nvPicPr>
        <p:blipFill>
          <a:blip r:embed="rId13"/>
          <a:stretch>
            <a:fillRect/>
          </a:stretch>
        </p:blipFill>
        <p:spPr>
          <a:xfrm rot="16200000">
            <a:off x="-11506200" y="16459200"/>
            <a:ext cx="14274800" cy="4368800"/>
          </a:xfrm>
          <a:prstGeom prst="rect">
            <a:avLst/>
          </a:prstGeom>
        </p:spPr>
      </p:pic>
      <p:pic>
        <p:nvPicPr>
          <p:cNvPr id="3" name="New picture"/>
          <p:cNvPicPr/>
          <p:nvPr/>
        </p:nvPicPr>
        <p:blipFill>
          <a:blip r:embed="rId13"/>
          <a:stretch>
            <a:fillRect/>
          </a:stretch>
        </p:blipFill>
        <p:spPr>
          <a:xfrm rot="5400000">
            <a:off x="41122600" y="16459200"/>
            <a:ext cx="14274800" cy="4368800"/>
          </a:xfrm>
          <a:prstGeom prst="rect">
            <a:avLst/>
          </a:prstGeom>
        </p:spPr>
      </p:pic>
      <p:pic>
        <p:nvPicPr>
          <p:cNvPr id="4" name="New picture"/>
          <p:cNvPicPr/>
          <p:nvPr/>
        </p:nvPicPr>
        <p:blipFill>
          <a:blip r:embed="rId14"/>
          <a:stretch>
            <a:fillRect/>
          </a:stretch>
        </p:blipFill>
        <p:spPr>
          <a:xfrm>
            <a:off x="6959600" y="33426400"/>
            <a:ext cx="29972000" cy="1549400"/>
          </a:xfrm>
          <a:prstGeom prst="rect">
            <a:avLst/>
          </a:prstGeom>
        </p:spPr>
      </p:pic>
      <p:sp>
        <p:nvSpPr>
          <p:cNvPr id="5"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ponderingpeacock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3074988" rtl="0" eaLnBrk="0" fontAlgn="base" hangingPunct="0">
        <a:spcBef>
          <a:spcPct val="0"/>
        </a:spcBef>
        <a:spcAft>
          <a:spcPct val="0"/>
        </a:spcAft>
        <a:defRPr sz="14800">
          <a:solidFill>
            <a:schemeClr val="tx2"/>
          </a:solidFill>
          <a:latin typeface="+mj-lt"/>
          <a:ea typeface="+mj-ea"/>
          <a:cs typeface="+mj-cs"/>
        </a:defRPr>
      </a:lvl1pPr>
      <a:lvl2pPr algn="ctr" defTabSz="3074988" rtl="0" eaLnBrk="0" fontAlgn="base" hangingPunct="0">
        <a:spcBef>
          <a:spcPct val="0"/>
        </a:spcBef>
        <a:spcAft>
          <a:spcPct val="0"/>
        </a:spcAft>
        <a:defRPr sz="14800">
          <a:solidFill>
            <a:schemeClr val="tx2"/>
          </a:solidFill>
          <a:latin typeface="Times New Roman" pitchFamily="18" charset="0"/>
        </a:defRPr>
      </a:lvl2pPr>
      <a:lvl3pPr algn="ctr" defTabSz="3074988" rtl="0" eaLnBrk="0" fontAlgn="base" hangingPunct="0">
        <a:spcBef>
          <a:spcPct val="0"/>
        </a:spcBef>
        <a:spcAft>
          <a:spcPct val="0"/>
        </a:spcAft>
        <a:defRPr sz="14800">
          <a:solidFill>
            <a:schemeClr val="tx2"/>
          </a:solidFill>
          <a:latin typeface="Times New Roman" pitchFamily="18" charset="0"/>
        </a:defRPr>
      </a:lvl3pPr>
      <a:lvl4pPr algn="ctr" defTabSz="3074988" rtl="0" eaLnBrk="0" fontAlgn="base" hangingPunct="0">
        <a:spcBef>
          <a:spcPct val="0"/>
        </a:spcBef>
        <a:spcAft>
          <a:spcPct val="0"/>
        </a:spcAft>
        <a:defRPr sz="14800">
          <a:solidFill>
            <a:schemeClr val="tx2"/>
          </a:solidFill>
          <a:latin typeface="Times New Roman" pitchFamily="18" charset="0"/>
        </a:defRPr>
      </a:lvl4pPr>
      <a:lvl5pPr algn="ctr" defTabSz="3074988" rtl="0" eaLnBrk="0" fontAlgn="base" hangingPunct="0">
        <a:spcBef>
          <a:spcPct val="0"/>
        </a:spcBef>
        <a:spcAft>
          <a:spcPct val="0"/>
        </a:spcAft>
        <a:defRPr sz="14800">
          <a:solidFill>
            <a:schemeClr val="tx2"/>
          </a:solidFill>
          <a:latin typeface="Times New Roman" pitchFamily="18" charset="0"/>
        </a:defRPr>
      </a:lvl5pPr>
      <a:lvl6pPr marL="457200" algn="ctr" defTabSz="3074988" rtl="0" eaLnBrk="0" fontAlgn="base" hangingPunct="0">
        <a:spcBef>
          <a:spcPct val="0"/>
        </a:spcBef>
        <a:spcAft>
          <a:spcPct val="0"/>
        </a:spcAft>
        <a:defRPr sz="14800">
          <a:solidFill>
            <a:schemeClr val="tx2"/>
          </a:solidFill>
          <a:latin typeface="Times New Roman" pitchFamily="18" charset="0"/>
        </a:defRPr>
      </a:lvl6pPr>
      <a:lvl7pPr marL="914400" algn="ctr" defTabSz="3074988" rtl="0" eaLnBrk="0" fontAlgn="base" hangingPunct="0">
        <a:spcBef>
          <a:spcPct val="0"/>
        </a:spcBef>
        <a:spcAft>
          <a:spcPct val="0"/>
        </a:spcAft>
        <a:defRPr sz="14800">
          <a:solidFill>
            <a:schemeClr val="tx2"/>
          </a:solidFill>
          <a:latin typeface="Times New Roman" pitchFamily="18" charset="0"/>
        </a:defRPr>
      </a:lvl7pPr>
      <a:lvl8pPr marL="1371600" algn="ctr" defTabSz="3074988" rtl="0" eaLnBrk="0" fontAlgn="base" hangingPunct="0">
        <a:spcBef>
          <a:spcPct val="0"/>
        </a:spcBef>
        <a:spcAft>
          <a:spcPct val="0"/>
        </a:spcAft>
        <a:defRPr sz="14800">
          <a:solidFill>
            <a:schemeClr val="tx2"/>
          </a:solidFill>
          <a:latin typeface="Times New Roman" pitchFamily="18" charset="0"/>
        </a:defRPr>
      </a:lvl8pPr>
      <a:lvl9pPr marL="1828800" algn="ctr" defTabSz="3074988" rtl="0" eaLnBrk="0" fontAlgn="base" hangingPunct="0">
        <a:spcBef>
          <a:spcPct val="0"/>
        </a:spcBef>
        <a:spcAft>
          <a:spcPct val="0"/>
        </a:spcAft>
        <a:defRPr sz="14800">
          <a:solidFill>
            <a:schemeClr val="tx2"/>
          </a:solidFill>
          <a:latin typeface="Times New Roman" pitchFamily="18" charset="0"/>
        </a:defRPr>
      </a:lvl9pPr>
    </p:titleStyle>
    <p:bodyStyle>
      <a:defPPr>
        <a:defRPr kern="1200" smtId="4294967295"/>
      </a:defPPr>
      <a:lvl1pPr marL="1150938" indent="-1150938" algn="l" defTabSz="3074988" rtl="0" eaLnBrk="0" fontAlgn="base" hangingPunct="0">
        <a:spcBef>
          <a:spcPct val="20000"/>
        </a:spcBef>
        <a:spcAft>
          <a:spcPct val="0"/>
        </a:spcAft>
        <a:buChar char="•"/>
        <a:defRPr sz="10700">
          <a:solidFill>
            <a:schemeClr val="tx1"/>
          </a:solidFill>
          <a:latin typeface="+mn-lt"/>
          <a:ea typeface="+mn-ea"/>
          <a:cs typeface="+mn-cs"/>
        </a:defRPr>
      </a:lvl1pPr>
      <a:lvl2pPr marL="2497138" indent="-960438" algn="l" defTabSz="3074988" rtl="0" eaLnBrk="0" fontAlgn="base" hangingPunct="0">
        <a:spcBef>
          <a:spcPct val="20000"/>
        </a:spcBef>
        <a:spcAft>
          <a:spcPct val="0"/>
        </a:spcAft>
        <a:buChar char="–"/>
        <a:defRPr sz="9500">
          <a:solidFill>
            <a:schemeClr val="tx1"/>
          </a:solidFill>
          <a:latin typeface="+mn-lt"/>
        </a:defRPr>
      </a:lvl2pPr>
      <a:lvl3pPr marL="3843338" indent="-768350" algn="l" defTabSz="3074988" rtl="0" eaLnBrk="0" fontAlgn="base" hangingPunct="0">
        <a:spcBef>
          <a:spcPct val="20000"/>
        </a:spcBef>
        <a:spcAft>
          <a:spcPct val="0"/>
        </a:spcAft>
        <a:buChar char="•"/>
        <a:defRPr sz="8100">
          <a:solidFill>
            <a:schemeClr val="tx1"/>
          </a:solidFill>
          <a:latin typeface="+mn-lt"/>
        </a:defRPr>
      </a:lvl3pPr>
      <a:lvl4pPr marL="5384800" indent="-773113" algn="l" defTabSz="3074988" rtl="0" eaLnBrk="0" fontAlgn="base" hangingPunct="0">
        <a:spcBef>
          <a:spcPct val="20000"/>
        </a:spcBef>
        <a:spcAft>
          <a:spcPct val="0"/>
        </a:spcAft>
        <a:buChar char="–"/>
        <a:defRPr sz="6500">
          <a:solidFill>
            <a:schemeClr val="tx1"/>
          </a:solidFill>
          <a:latin typeface="+mn-lt"/>
        </a:defRPr>
      </a:lvl4pPr>
      <a:lvl5pPr marL="6921500" indent="-768350" algn="l" defTabSz="3074988" rtl="0" eaLnBrk="0" fontAlgn="base" hangingPunct="0">
        <a:spcBef>
          <a:spcPct val="20000"/>
        </a:spcBef>
        <a:spcAft>
          <a:spcPct val="0"/>
        </a:spcAft>
        <a:buChar char="»"/>
        <a:defRPr sz="6500">
          <a:solidFill>
            <a:schemeClr val="tx1"/>
          </a:solidFill>
          <a:latin typeface="+mn-lt"/>
        </a:defRPr>
      </a:lvl5pPr>
      <a:lvl6pPr marL="7378700" indent="-768350" algn="l" defTabSz="3074988" rtl="0" eaLnBrk="0" fontAlgn="base" hangingPunct="0">
        <a:spcBef>
          <a:spcPct val="20000"/>
        </a:spcBef>
        <a:spcAft>
          <a:spcPct val="0"/>
        </a:spcAft>
        <a:buChar char="»"/>
        <a:defRPr sz="6500">
          <a:solidFill>
            <a:schemeClr val="tx1"/>
          </a:solidFill>
          <a:latin typeface="+mn-lt"/>
        </a:defRPr>
      </a:lvl6pPr>
      <a:lvl7pPr marL="7835900" indent="-768350" algn="l" defTabSz="3074988" rtl="0" eaLnBrk="0" fontAlgn="base" hangingPunct="0">
        <a:spcBef>
          <a:spcPct val="20000"/>
        </a:spcBef>
        <a:spcAft>
          <a:spcPct val="0"/>
        </a:spcAft>
        <a:buChar char="»"/>
        <a:defRPr sz="6500">
          <a:solidFill>
            <a:schemeClr val="tx1"/>
          </a:solidFill>
          <a:latin typeface="+mn-lt"/>
        </a:defRPr>
      </a:lvl7pPr>
      <a:lvl8pPr marL="8293100" indent="-768350" algn="l" defTabSz="3074988" rtl="0" eaLnBrk="0" fontAlgn="base" hangingPunct="0">
        <a:spcBef>
          <a:spcPct val="20000"/>
        </a:spcBef>
        <a:spcAft>
          <a:spcPct val="0"/>
        </a:spcAft>
        <a:buChar char="»"/>
        <a:defRPr sz="6500">
          <a:solidFill>
            <a:schemeClr val="tx1"/>
          </a:solidFill>
          <a:latin typeface="+mn-lt"/>
        </a:defRPr>
      </a:lvl8pPr>
      <a:lvl9pPr marL="8750300" indent="-768350" algn="l" defTabSz="3074988" rtl="0" eaLnBrk="0" fontAlgn="base" hangingPunct="0">
        <a:spcBef>
          <a:spcPct val="20000"/>
        </a:spcBef>
        <a:spcAft>
          <a:spcPct val="0"/>
        </a:spcAft>
        <a:buChar char="»"/>
        <a:defRPr sz="65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oi.org/10.3389/fspas.2018.00014" TargetMode="External"/><Relationship Id="rId3" Type="http://schemas.openxmlformats.org/officeDocument/2006/relationships/image" Target="../media/image3.jpg"/><Relationship Id="rId7" Type="http://schemas.openxmlformats.org/officeDocument/2006/relationships/hyperlink" Target="https://doi.org/10.3847/1538-4365/aab77a" TargetMode="External"/><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doi.org/10.3847/0004-6256/152/3/70" TargetMode="External"/><Relationship Id="rId11" Type="http://schemas.openxmlformats.org/officeDocument/2006/relationships/image" Target="../media/image6.png"/><Relationship Id="rId5" Type="http://schemas.openxmlformats.org/officeDocument/2006/relationships/hyperlink" Target="https://doi.org/10.1111/j.1365-2966.2005.09661.x" TargetMode="External"/><Relationship Id="rId10" Type="http://schemas.openxmlformats.org/officeDocument/2006/relationships/image" Target="../media/image5.png"/><Relationship Id="rId4" Type="http://schemas.openxmlformats.org/officeDocument/2006/relationships/hyperlink" Target="http://cdsweb.u-strasbg.fr/" TargetMode="Externa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cdsweb.u-strasbg.fr/" TargetMode="External"/><Relationship Id="rId7" Type="http://schemas.openxmlformats.org/officeDocument/2006/relationships/hyperlink" Target="https://doi.org/10.3389/fspas.2018.00014" TargetMode="External"/><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hyperlink" Target="https://doi.org/10.3847/1538-4365/aab77a" TargetMode="External"/><Relationship Id="rId11" Type="http://schemas.openxmlformats.org/officeDocument/2006/relationships/image" Target="../media/image7.png"/><Relationship Id="rId5" Type="http://schemas.openxmlformats.org/officeDocument/2006/relationships/hyperlink" Target="https://doi.org/10.3847/0004-6256/152/3/70" TargetMode="External"/><Relationship Id="rId10" Type="http://schemas.openxmlformats.org/officeDocument/2006/relationships/image" Target="../media/image6.png"/><Relationship Id="rId4" Type="http://schemas.openxmlformats.org/officeDocument/2006/relationships/hyperlink" Target="https://doi.org/10.1111/j.1365-2966.2005.09661.x" TargetMode="Externa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shadeToTitle="1">
        <a:blipFill dpi="0" rotWithShape="1">
          <a:blip r:embed="rId3">
            <a:lum/>
          </a:blip>
          <a:srcRect/>
          <a:stretch>
            <a:fillRect l="-14000" r="-14000"/>
          </a:stretch>
        </a:blip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E0C9FE1-BA94-4785-8109-7410923A15C1}"/>
              </a:ext>
            </a:extLst>
          </p:cNvPr>
          <p:cNvSpPr/>
          <p:nvPr/>
        </p:nvSpPr>
        <p:spPr>
          <a:xfrm rot="2700000">
            <a:off x="20538194" y="16989843"/>
            <a:ext cx="4088333" cy="6842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latin typeface="+mj-lt"/>
            </a:endParaRPr>
          </a:p>
        </p:txBody>
      </p:sp>
      <p:sp>
        <p:nvSpPr>
          <p:cNvPr id="34" name="Rectangle 33">
            <a:extLst>
              <a:ext uri="{FF2B5EF4-FFF2-40B4-BE49-F238E27FC236}">
                <a16:creationId xmlns:a16="http://schemas.microsoft.com/office/drawing/2014/main" id="{C7F42169-B11B-45A5-87DB-AE0B50B466A1}"/>
              </a:ext>
            </a:extLst>
          </p:cNvPr>
          <p:cNvSpPr/>
          <p:nvPr/>
        </p:nvSpPr>
        <p:spPr>
          <a:xfrm>
            <a:off x="14160573" y="8539165"/>
            <a:ext cx="9114172" cy="2369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latin typeface="+mj-lt"/>
            </a:endParaRPr>
          </a:p>
        </p:txBody>
      </p:sp>
      <p:sp>
        <p:nvSpPr>
          <p:cNvPr id="28" name="Text Box 241"/>
          <p:cNvSpPr txBox="1">
            <a:spLocks noChangeArrowheads="1"/>
          </p:cNvSpPr>
          <p:nvPr/>
        </p:nvSpPr>
        <p:spPr bwMode="auto">
          <a:xfrm>
            <a:off x="685800" y="685800"/>
            <a:ext cx="42519600" cy="6080622"/>
          </a:xfrm>
          <a:prstGeom prst="snip2DiagRect">
            <a:avLst/>
          </a:prstGeom>
          <a:solidFill>
            <a:srgbClr val="E64B3C"/>
          </a:solidFill>
          <a:ln w="25400">
            <a:noFill/>
            <a:miter lim="800000"/>
          </a:ln>
        </p:spPr>
        <p:txBody>
          <a:bodyPr lIns="61170" tIns="30584" rIns="61170" bIns="30584" anchor="ctr"/>
          <a:lstStyle>
            <a:defPPr>
              <a:defRPr kern="1200" smtId="4294967295"/>
            </a:defPPr>
            <a:lvl1pPr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ctr"/>
            <a:endParaRPr lang="en-US" altLang="zh-CN" sz="4200" b="1" i="1" u="sng">
              <a:solidFill>
                <a:schemeClr val="bg1"/>
              </a:solidFill>
              <a:latin typeface="Arial"/>
              <a:ea typeface="SimSun" pitchFamily="2" charset="-122"/>
            </a:endParaRPr>
          </a:p>
        </p:txBody>
      </p:sp>
      <p:sp>
        <p:nvSpPr>
          <p:cNvPr id="70" name="Text Placeholder 5">
            <a:extLst>
              <a:ext uri="{FF2B5EF4-FFF2-40B4-BE49-F238E27FC236}">
                <a16:creationId xmlns:a16="http://schemas.microsoft.com/office/drawing/2014/main" id="{425621FB-070F-446E-BA36-4A66EBF8DEF2}"/>
              </a:ext>
            </a:extLst>
          </p:cNvPr>
          <p:cNvSpPr txBox="1"/>
          <p:nvPr/>
        </p:nvSpPr>
        <p:spPr>
          <a:xfrm>
            <a:off x="5776395" y="1674459"/>
            <a:ext cx="36576000" cy="1363635"/>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9600" b="1" dirty="0">
                <a:solidFill>
                  <a:schemeClr val="bg1"/>
                </a:solidFill>
                <a:effectLst/>
                <a:latin typeface="Quattrocento" panose="02020802030000000404" pitchFamily="18" charset="0"/>
              </a:rPr>
              <a:t>TNO’s efficiency determination by Machine Learning</a:t>
            </a:r>
          </a:p>
        </p:txBody>
      </p:sp>
      <p:sp>
        <p:nvSpPr>
          <p:cNvPr id="71" name="Text Placeholder 5">
            <a:extLst>
              <a:ext uri="{FF2B5EF4-FFF2-40B4-BE49-F238E27FC236}">
                <a16:creationId xmlns:a16="http://schemas.microsoft.com/office/drawing/2014/main" id="{3A3E55C8-5130-4258-80B1-064CE3FDB621}"/>
              </a:ext>
            </a:extLst>
          </p:cNvPr>
          <p:cNvSpPr txBox="1"/>
          <p:nvPr/>
        </p:nvSpPr>
        <p:spPr>
          <a:xfrm>
            <a:off x="5976669" y="3721148"/>
            <a:ext cx="36576000" cy="2031325"/>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dirty="0">
                <a:solidFill>
                  <a:schemeClr val="bg1"/>
                </a:solidFill>
                <a:effectLst/>
                <a:latin typeface="Quattrocento" panose="02020802030000000404" pitchFamily="18" charset="0"/>
                <a:cs typeface="Arial" panose="020B0604020202020204" pitchFamily="34" charset="0"/>
              </a:rPr>
              <a:t>Project performed by M. Vincent Foriel, supervised by M. Jean-Marc Petit</a:t>
            </a:r>
          </a:p>
          <a:p>
            <a:pPr algn="ctr">
              <a:defRPr/>
            </a:pPr>
            <a:r>
              <a:rPr lang="en-US" dirty="0">
                <a:solidFill>
                  <a:schemeClr val="bg1"/>
                </a:solidFill>
                <a:effectLst/>
                <a:latin typeface="Quattrocento" panose="02020802030000000404" pitchFamily="18" charset="0"/>
                <a:cs typeface="Arial" panose="020B0604020202020204" pitchFamily="34" charset="0"/>
              </a:rPr>
              <a:t>Student project powered by the Université de Bourgogne Franche-Comté</a:t>
            </a:r>
          </a:p>
        </p:txBody>
      </p:sp>
      <p:sp>
        <p:nvSpPr>
          <p:cNvPr id="75" name="Rectangle 74">
            <a:extLst>
              <a:ext uri="{FF2B5EF4-FFF2-40B4-BE49-F238E27FC236}">
                <a16:creationId xmlns:a16="http://schemas.microsoft.com/office/drawing/2014/main" id="{C24D4BC5-5256-4C2E-B3FB-87EA69B63AF3}"/>
              </a:ext>
            </a:extLst>
          </p:cNvPr>
          <p:cNvSpPr/>
          <p:nvPr/>
        </p:nvSpPr>
        <p:spPr>
          <a:xfrm>
            <a:off x="660482" y="8147753"/>
            <a:ext cx="12674518" cy="12938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latin typeface="+mj-lt"/>
            </a:endParaRPr>
          </a:p>
        </p:txBody>
      </p:sp>
      <p:sp>
        <p:nvSpPr>
          <p:cNvPr id="74" name="Rectangle 10">
            <a:extLst>
              <a:ext uri="{FF2B5EF4-FFF2-40B4-BE49-F238E27FC236}">
                <a16:creationId xmlns:a16="http://schemas.microsoft.com/office/drawing/2014/main" id="{4EDA12B6-07B5-44F9-8F8B-E1BE66469DB6}"/>
              </a:ext>
            </a:extLst>
          </p:cNvPr>
          <p:cNvSpPr>
            <a:spLocks noChangeArrowheads="1"/>
          </p:cNvSpPr>
          <p:nvPr/>
        </p:nvSpPr>
        <p:spPr bwMode="auto">
          <a:xfrm>
            <a:off x="660482" y="7471321"/>
            <a:ext cx="12674518" cy="1127624"/>
          </a:xfrm>
          <a:prstGeom prst="snipRoundRect">
            <a:avLst>
              <a:gd name="adj1" fmla="val 0"/>
              <a:gd name="adj2" fmla="val 50000"/>
            </a:avLst>
          </a:prstGeom>
          <a:solidFill>
            <a:srgbClr val="3684A0"/>
          </a:solidFill>
          <a:ln w="12700">
            <a:noFill/>
            <a:miter lim="800000"/>
          </a:ln>
        </p:spPr>
        <p:txBody>
          <a:bodyPr wrap="none" lIns="274320" tIns="73152" rIns="274320" bIns="68563" anchor="ctr" anchorCtr="0"/>
          <a:lstStyle>
            <a:defPPr>
              <a:defRPr kern="1200" smtId="4294967295"/>
            </a:defPPr>
          </a:lstStyle>
          <a:p>
            <a:pPr defTabSz="4702588">
              <a:defRPr/>
            </a:pPr>
            <a:r>
              <a:rPr lang="en-US" sz="6000" b="1" dirty="0">
                <a:solidFill>
                  <a:schemeClr val="bg1"/>
                </a:solidFill>
                <a:effectLst/>
                <a:latin typeface="Quattrocento" panose="02020802030000000404" pitchFamily="18" charset="0"/>
              </a:rPr>
              <a:t>Abstract</a:t>
            </a:r>
          </a:p>
        </p:txBody>
      </p:sp>
      <p:sp>
        <p:nvSpPr>
          <p:cNvPr id="79" name="Rectangle 78">
            <a:extLst>
              <a:ext uri="{FF2B5EF4-FFF2-40B4-BE49-F238E27FC236}">
                <a16:creationId xmlns:a16="http://schemas.microsoft.com/office/drawing/2014/main" id="{0F831EE1-8866-4A3E-8CAB-8624A11FF145}"/>
              </a:ext>
            </a:extLst>
          </p:cNvPr>
          <p:cNvSpPr/>
          <p:nvPr/>
        </p:nvSpPr>
        <p:spPr>
          <a:xfrm>
            <a:off x="660482" y="22859999"/>
            <a:ext cx="12804515" cy="9372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latin typeface="+mj-lt"/>
            </a:endParaRPr>
          </a:p>
        </p:txBody>
      </p:sp>
      <p:sp>
        <p:nvSpPr>
          <p:cNvPr id="81" name="Rectangle 10">
            <a:extLst>
              <a:ext uri="{FF2B5EF4-FFF2-40B4-BE49-F238E27FC236}">
                <a16:creationId xmlns:a16="http://schemas.microsoft.com/office/drawing/2014/main" id="{868B6862-5CC5-4906-AC03-EA9661AD1346}"/>
              </a:ext>
            </a:extLst>
          </p:cNvPr>
          <p:cNvSpPr>
            <a:spLocks noChangeArrowheads="1"/>
          </p:cNvSpPr>
          <p:nvPr/>
        </p:nvSpPr>
        <p:spPr bwMode="auto">
          <a:xfrm>
            <a:off x="622132" y="21732376"/>
            <a:ext cx="12846910" cy="1127623"/>
          </a:xfrm>
          <a:prstGeom prst="snipRoundRect">
            <a:avLst>
              <a:gd name="adj1" fmla="val 0"/>
              <a:gd name="adj2" fmla="val 50000"/>
            </a:avLst>
          </a:prstGeom>
          <a:solidFill>
            <a:srgbClr val="664F93"/>
          </a:solidFill>
          <a:ln w="12700">
            <a:noFill/>
            <a:miter lim="800000"/>
          </a:ln>
        </p:spPr>
        <p:txBody>
          <a:bodyPr wrap="none" lIns="274320" tIns="73152" rIns="274320" bIns="68563" anchor="ctr" anchorCtr="0"/>
          <a:lstStyle>
            <a:defPPr>
              <a:defRPr kern="1200" smtId="4294967295"/>
            </a:defPPr>
          </a:lstStyle>
          <a:p>
            <a:pPr defTabSz="4702588">
              <a:defRPr/>
            </a:pPr>
            <a:r>
              <a:rPr lang="en-US" sz="6000" b="1" dirty="0">
                <a:solidFill>
                  <a:schemeClr val="bg1"/>
                </a:solidFill>
                <a:effectLst/>
                <a:latin typeface="Quattrocento" panose="02020802030000000404" pitchFamily="18" charset="0"/>
              </a:rPr>
              <a:t>Introduction</a:t>
            </a:r>
          </a:p>
        </p:txBody>
      </p:sp>
      <p:sp>
        <p:nvSpPr>
          <p:cNvPr id="85" name="Rectangle 84">
            <a:extLst>
              <a:ext uri="{FF2B5EF4-FFF2-40B4-BE49-F238E27FC236}">
                <a16:creationId xmlns:a16="http://schemas.microsoft.com/office/drawing/2014/main" id="{19BFD724-D51D-4DD6-A93A-40ABEA405C90}"/>
              </a:ext>
            </a:extLst>
          </p:cNvPr>
          <p:cNvSpPr/>
          <p:nvPr/>
        </p:nvSpPr>
        <p:spPr>
          <a:xfrm>
            <a:off x="29046725" y="8295731"/>
            <a:ext cx="14156216" cy="13297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latin typeface="+mj-lt"/>
            </a:endParaRPr>
          </a:p>
        </p:txBody>
      </p:sp>
      <p:sp>
        <p:nvSpPr>
          <p:cNvPr id="86" name="TextBox 19">
            <a:extLst>
              <a:ext uri="{FF2B5EF4-FFF2-40B4-BE49-F238E27FC236}">
                <a16:creationId xmlns:a16="http://schemas.microsoft.com/office/drawing/2014/main" id="{43D130FF-027B-433C-BF4F-A381B032C858}"/>
              </a:ext>
            </a:extLst>
          </p:cNvPr>
          <p:cNvSpPr txBox="1">
            <a:spLocks noChangeArrowheads="1"/>
          </p:cNvSpPr>
          <p:nvPr/>
        </p:nvSpPr>
        <p:spPr bwMode="auto">
          <a:xfrm>
            <a:off x="29336896" y="8897176"/>
            <a:ext cx="13487504" cy="375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07000"/>
              </a:lnSpc>
              <a:spcAft>
                <a:spcPts val="800"/>
              </a:spcAft>
            </a:pPr>
            <a:r>
              <a:rPr lang="en-GB" sz="3200" dirty="0">
                <a:effectLst/>
                <a:latin typeface="Calibri" panose="020F0502020204030204" pitchFamily="34" charset="0"/>
                <a:ea typeface="Calibri" panose="020F0502020204030204" pitchFamily="34" charset="0"/>
                <a:cs typeface="Arial" panose="020B0604020202020204" pitchFamily="34" charset="0"/>
              </a:rPr>
              <a:t>What are the parameters that can influence the detection efficiency of the TNO and the method to obtain it? This is an open question that this project will try to answer.  It is therefore an exploration project on which there are many unknowns. There is not guaranteed that the angle chosen is the right one. Indeed, it is possible that the algorithm will not be able to produce conclusive results. In this case, we will know that this approach is not efficient, and this will still allow us to move forward!</a:t>
            </a:r>
          </a:p>
        </p:txBody>
      </p:sp>
      <p:sp>
        <p:nvSpPr>
          <p:cNvPr id="87" name="Rectangle 10">
            <a:extLst>
              <a:ext uri="{FF2B5EF4-FFF2-40B4-BE49-F238E27FC236}">
                <a16:creationId xmlns:a16="http://schemas.microsoft.com/office/drawing/2014/main" id="{0BE282AE-183A-4D49-B152-23A5A101BEA6}"/>
              </a:ext>
            </a:extLst>
          </p:cNvPr>
          <p:cNvSpPr>
            <a:spLocks noChangeArrowheads="1"/>
          </p:cNvSpPr>
          <p:nvPr/>
        </p:nvSpPr>
        <p:spPr bwMode="auto">
          <a:xfrm>
            <a:off x="29046725" y="7471321"/>
            <a:ext cx="14156216" cy="1127624"/>
          </a:xfrm>
          <a:prstGeom prst="snipRoundRect">
            <a:avLst>
              <a:gd name="adj1" fmla="val 0"/>
              <a:gd name="adj2" fmla="val 50000"/>
            </a:avLst>
          </a:prstGeom>
          <a:solidFill>
            <a:srgbClr val="3684A0"/>
          </a:solidFill>
          <a:ln w="12700">
            <a:noFill/>
            <a:miter lim="800000"/>
          </a:ln>
        </p:spPr>
        <p:txBody>
          <a:bodyPr wrap="none" lIns="274320" tIns="73152" rIns="274320" bIns="68563" anchor="ctr" anchorCtr="0"/>
          <a:lstStyle>
            <a:defPPr>
              <a:defRPr kern="1200" smtId="4294967295"/>
            </a:defPPr>
          </a:lstStyle>
          <a:p>
            <a:pPr defTabSz="4702588">
              <a:defRPr/>
            </a:pPr>
            <a:r>
              <a:rPr lang="en-US" sz="6000" b="1" dirty="0">
                <a:solidFill>
                  <a:schemeClr val="bg1"/>
                </a:solidFill>
                <a:effectLst/>
                <a:latin typeface="Quattrocento" panose="02020802030000000404" pitchFamily="18" charset="0"/>
              </a:rPr>
              <a:t>Conclusion</a:t>
            </a:r>
          </a:p>
        </p:txBody>
      </p:sp>
      <p:sp>
        <p:nvSpPr>
          <p:cNvPr id="88" name="Rectangle 87">
            <a:extLst>
              <a:ext uri="{FF2B5EF4-FFF2-40B4-BE49-F238E27FC236}">
                <a16:creationId xmlns:a16="http://schemas.microsoft.com/office/drawing/2014/main" id="{236036AE-C83F-4AC9-800C-C6574727635F}"/>
              </a:ext>
            </a:extLst>
          </p:cNvPr>
          <p:cNvSpPr/>
          <p:nvPr/>
        </p:nvSpPr>
        <p:spPr>
          <a:xfrm>
            <a:off x="14160572" y="8539165"/>
            <a:ext cx="14156217" cy="13101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latin typeface="+mj-lt"/>
            </a:endParaRPr>
          </a:p>
        </p:txBody>
      </p:sp>
      <p:sp>
        <p:nvSpPr>
          <p:cNvPr id="90" name="Rectangle 10">
            <a:extLst>
              <a:ext uri="{FF2B5EF4-FFF2-40B4-BE49-F238E27FC236}">
                <a16:creationId xmlns:a16="http://schemas.microsoft.com/office/drawing/2014/main" id="{8C463412-CC68-4A0F-AE72-68EF99EB2F46}"/>
              </a:ext>
            </a:extLst>
          </p:cNvPr>
          <p:cNvSpPr>
            <a:spLocks noChangeArrowheads="1"/>
          </p:cNvSpPr>
          <p:nvPr/>
        </p:nvSpPr>
        <p:spPr bwMode="auto">
          <a:xfrm>
            <a:off x="14160572" y="7471321"/>
            <a:ext cx="14173946" cy="1127624"/>
          </a:xfrm>
          <a:prstGeom prst="snipRoundRect">
            <a:avLst>
              <a:gd name="adj1" fmla="val 0"/>
              <a:gd name="adj2" fmla="val 50000"/>
            </a:avLst>
          </a:prstGeom>
          <a:solidFill>
            <a:srgbClr val="664F93"/>
          </a:solidFill>
          <a:ln w="12700">
            <a:noFill/>
            <a:miter lim="800000"/>
          </a:ln>
        </p:spPr>
        <p:txBody>
          <a:bodyPr wrap="none" lIns="274320" tIns="73152" rIns="274320" bIns="68563" anchor="ctr" anchorCtr="0"/>
          <a:lstStyle>
            <a:defPPr>
              <a:defRPr kern="1200" smtId="4294967295"/>
            </a:defPPr>
          </a:lstStyle>
          <a:p>
            <a:pPr defTabSz="4702588">
              <a:defRPr/>
            </a:pPr>
            <a:r>
              <a:rPr lang="en-US" sz="6000" b="1" dirty="0">
                <a:solidFill>
                  <a:schemeClr val="bg1"/>
                </a:solidFill>
                <a:effectLst/>
                <a:latin typeface="Quattrocento" panose="02020802030000000404" pitchFamily="18" charset="0"/>
              </a:rPr>
              <a:t>Methodology</a:t>
            </a:r>
          </a:p>
        </p:txBody>
      </p:sp>
      <p:sp>
        <p:nvSpPr>
          <p:cNvPr id="91" name="Rectangle 90">
            <a:extLst>
              <a:ext uri="{FF2B5EF4-FFF2-40B4-BE49-F238E27FC236}">
                <a16:creationId xmlns:a16="http://schemas.microsoft.com/office/drawing/2014/main" id="{65D5CB20-8752-4D75-A601-0EEB3443D27F}"/>
              </a:ext>
            </a:extLst>
          </p:cNvPr>
          <p:cNvSpPr/>
          <p:nvPr/>
        </p:nvSpPr>
        <p:spPr>
          <a:xfrm>
            <a:off x="23957480" y="23404892"/>
            <a:ext cx="19226411" cy="8896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latin typeface="+mj-lt"/>
            </a:endParaRPr>
          </a:p>
        </p:txBody>
      </p:sp>
      <p:sp>
        <p:nvSpPr>
          <p:cNvPr id="92" name="TextBox 19">
            <a:extLst>
              <a:ext uri="{FF2B5EF4-FFF2-40B4-BE49-F238E27FC236}">
                <a16:creationId xmlns:a16="http://schemas.microsoft.com/office/drawing/2014/main" id="{B4F3D693-DA0F-454D-94C0-CEAA07C14AE3}"/>
              </a:ext>
            </a:extLst>
          </p:cNvPr>
          <p:cNvSpPr txBox="1">
            <a:spLocks noChangeArrowheads="1"/>
          </p:cNvSpPr>
          <p:nvPr/>
        </p:nvSpPr>
        <p:spPr bwMode="auto">
          <a:xfrm>
            <a:off x="24233712" y="23832982"/>
            <a:ext cx="18590688" cy="779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GB" sz="3200" i="0" dirty="0">
                <a:effectLst/>
                <a:latin typeface="Quattrocento" panose="020B0604020202020204" charset="0"/>
              </a:rPr>
              <a:t>This first poster was mainly made using the following article:</a:t>
            </a:r>
          </a:p>
          <a:p>
            <a:pPr marL="457200" indent="-457200" algn="just">
              <a:lnSpc>
                <a:spcPct val="110000"/>
              </a:lnSpc>
              <a:buFont typeface="Arial" panose="020B0604020202020204" pitchFamily="34" charset="0"/>
              <a:buChar char="•"/>
            </a:pPr>
            <a:r>
              <a:rPr lang="en-GB" sz="2800" b="1" i="0" dirty="0">
                <a:effectLst/>
                <a:latin typeface="Quattrocento" panose="020B0604020202020204" charset="0"/>
              </a:rPr>
              <a:t>Petit J.-M., Holman M., Scholl H. et al. </a:t>
            </a:r>
            <a:r>
              <a:rPr lang="en-GB" sz="2800" b="0" i="0" dirty="0">
                <a:effectLst/>
                <a:latin typeface="Quattrocento" panose="020B0604020202020204" charset="0"/>
              </a:rPr>
              <a:t>(2004). </a:t>
            </a:r>
            <a:r>
              <a:rPr lang="en-GB" sz="2800" b="0" i="1" dirty="0">
                <a:effectLst/>
                <a:latin typeface="Quattrocento" panose="020B0604020202020204" charset="0"/>
              </a:rPr>
              <a:t>A highly automated moving object detection package</a:t>
            </a:r>
            <a:r>
              <a:rPr lang="en-GB" sz="2800" b="0" i="0" dirty="0">
                <a:effectLst/>
                <a:latin typeface="Quattrocento" panose="020B0604020202020204" charset="0"/>
              </a:rPr>
              <a:t>. M</a:t>
            </a:r>
            <a:r>
              <a:rPr lang="en-GB" sz="2800" dirty="0">
                <a:effectLst/>
                <a:latin typeface="Quattrocento" panose="020B0604020202020204" charset="0"/>
                <a:cs typeface="Arial" panose="020B0604020202020204" pitchFamily="34" charset="0"/>
              </a:rPr>
              <a:t> Monthly Notices of the Royal Astronomical Society, Vol. </a:t>
            </a:r>
            <a:r>
              <a:rPr lang="en-GB" sz="2800" b="0" i="0" dirty="0">
                <a:effectLst/>
                <a:latin typeface="Quattrocento" panose="020B0604020202020204" charset="0"/>
              </a:rPr>
              <a:t>347, p. 471–480. </a:t>
            </a:r>
            <a:r>
              <a:rPr lang="en-GB" sz="2800" b="0" i="0" dirty="0">
                <a:effectLst/>
                <a:latin typeface="Quattrocento" panose="020B0604020202020204" charset="0"/>
                <a:hlinkClick r:id="rId4"/>
              </a:rPr>
              <a:t>http://cdsweb.u-strasbg.fr</a:t>
            </a:r>
            <a:endParaRPr lang="en-GB" sz="2800" b="0" i="0" dirty="0">
              <a:effectLst/>
              <a:latin typeface="Quattrocento" panose="020B0604020202020204" charset="0"/>
            </a:endParaRPr>
          </a:p>
          <a:p>
            <a:pPr algn="just">
              <a:lnSpc>
                <a:spcPct val="110000"/>
              </a:lnSpc>
            </a:pPr>
            <a:endParaRPr lang="en-GB" sz="2800" b="0" i="0" dirty="0">
              <a:effectLst/>
              <a:latin typeface="Quattrocento" panose="020B0604020202020204" charset="0"/>
            </a:endParaRPr>
          </a:p>
          <a:p>
            <a:pPr algn="just">
              <a:lnSpc>
                <a:spcPct val="110000"/>
              </a:lnSpc>
            </a:pPr>
            <a:r>
              <a:rPr lang="en-GB" sz="3200" b="0" i="0" dirty="0">
                <a:effectLst/>
                <a:latin typeface="Quattrocento" panose="020B0604020202020204" charset="0"/>
              </a:rPr>
              <a:t>But other related articles allow to get a better overview of this topic and the challenges:</a:t>
            </a:r>
          </a:p>
          <a:p>
            <a:pPr marL="514350" indent="-514350" algn="just">
              <a:lnSpc>
                <a:spcPct val="110000"/>
              </a:lnSpc>
              <a:buFont typeface="Arial" panose="020B0604020202020204" pitchFamily="34" charset="0"/>
              <a:buChar char="•"/>
            </a:pPr>
            <a:r>
              <a:rPr lang="en-GB" sz="2800" b="1" dirty="0">
                <a:effectLst/>
                <a:latin typeface="Quattrocento" panose="020B0604020202020204" charset="0"/>
                <a:cs typeface="Arial" panose="020B0604020202020204" pitchFamily="34" charset="0"/>
              </a:rPr>
              <a:t>Petit J.-M., Holman M.J., Gladman B.J. et al. </a:t>
            </a:r>
            <a:r>
              <a:rPr lang="en-GB" sz="2800" dirty="0">
                <a:effectLst/>
                <a:latin typeface="Quattrocento" panose="020B0604020202020204" charset="0"/>
                <a:cs typeface="Arial" panose="020B0604020202020204" pitchFamily="34" charset="0"/>
              </a:rPr>
              <a:t>(2006). </a:t>
            </a:r>
            <a:r>
              <a:rPr lang="en-GB" sz="2800" i="1" dirty="0">
                <a:effectLst/>
                <a:latin typeface="Quattrocento" panose="020B0604020202020204" charset="0"/>
                <a:cs typeface="Arial" panose="020B0604020202020204" pitchFamily="34" charset="0"/>
              </a:rPr>
              <a:t>The Kuiper Belt luminosity function from </a:t>
            </a:r>
            <a:r>
              <a:rPr lang="en-GB" sz="2800" i="1" dirty="0" err="1">
                <a:effectLst/>
                <a:latin typeface="Quattrocento" panose="020B0604020202020204" charset="0"/>
                <a:cs typeface="Arial" panose="020B0604020202020204" pitchFamily="34" charset="0"/>
              </a:rPr>
              <a:t>mR</a:t>
            </a:r>
            <a:r>
              <a:rPr lang="en-GB" sz="2800" i="1" dirty="0">
                <a:effectLst/>
                <a:latin typeface="Quattrocento" panose="020B0604020202020204" charset="0"/>
                <a:cs typeface="Arial" panose="020B0604020202020204" pitchFamily="34" charset="0"/>
              </a:rPr>
              <a:t> = 22 to 25</a:t>
            </a:r>
            <a:r>
              <a:rPr lang="en-GB" sz="2800" dirty="0">
                <a:effectLst/>
                <a:latin typeface="Quattrocento" panose="020B0604020202020204" charset="0"/>
                <a:cs typeface="Arial" panose="020B0604020202020204" pitchFamily="34" charset="0"/>
              </a:rPr>
              <a:t>. Monthly Notices of the Royal Astronomical Society, Vol. 365, p. 429–438. </a:t>
            </a:r>
            <a:r>
              <a:rPr lang="en-GB" sz="2800" dirty="0">
                <a:effectLst/>
                <a:latin typeface="Quattrocento" panose="020B0604020202020204" charset="0"/>
                <a:cs typeface="Arial" panose="020B0604020202020204" pitchFamily="34" charset="0"/>
                <a:hlinkClick r:id="rId5"/>
              </a:rPr>
              <a:t>https://doi.org/10.1111/j.1365-2966.2005.09661.x</a:t>
            </a:r>
            <a:endParaRPr lang="en-GB" sz="2800" dirty="0">
              <a:effectLst/>
              <a:latin typeface="Quattrocento" panose="020B0604020202020204" charset="0"/>
              <a:cs typeface="Arial" panose="020B0604020202020204" pitchFamily="34" charset="0"/>
            </a:endParaRPr>
          </a:p>
          <a:p>
            <a:pPr marL="514350" indent="-514350" algn="just">
              <a:lnSpc>
                <a:spcPct val="110000"/>
              </a:lnSpc>
              <a:buFont typeface="Arial" panose="020B0604020202020204" pitchFamily="34" charset="0"/>
              <a:buChar char="•"/>
            </a:pPr>
            <a:r>
              <a:rPr lang="en-GB" sz="2800" b="1" dirty="0">
                <a:effectLst/>
                <a:latin typeface="Quattrocento" panose="020B0604020202020204" charset="0"/>
                <a:cs typeface="Arial" panose="020B0604020202020204" pitchFamily="34" charset="0"/>
              </a:rPr>
              <a:t>Bannister M.T., Kavelaars J.J., Petit J.-M. et al.</a:t>
            </a:r>
            <a:r>
              <a:rPr lang="en-GB" sz="2800" dirty="0">
                <a:effectLst/>
                <a:latin typeface="Quattrocento" panose="020B0604020202020204" charset="0"/>
                <a:cs typeface="Arial" panose="020B0604020202020204" pitchFamily="34" charset="0"/>
              </a:rPr>
              <a:t> (2016). </a:t>
            </a:r>
            <a:r>
              <a:rPr lang="en-GB" sz="2800" i="1" dirty="0">
                <a:effectLst/>
                <a:latin typeface="Quattrocento" panose="020B0604020202020204" charset="0"/>
                <a:cs typeface="Arial" panose="020B0604020202020204" pitchFamily="34" charset="0"/>
              </a:rPr>
              <a:t>The outer solar system origins survey. I? Design and first-quarter discoveries</a:t>
            </a:r>
            <a:r>
              <a:rPr lang="en-GB" sz="2800" dirty="0">
                <a:effectLst/>
                <a:latin typeface="Quattrocento" panose="020B0604020202020204" charset="0"/>
                <a:cs typeface="Arial" panose="020B0604020202020204" pitchFamily="34" charset="0"/>
              </a:rPr>
              <a:t>. The Astronomical Journal, Vol. 152, p. 70-95. </a:t>
            </a:r>
            <a:r>
              <a:rPr lang="en-GB" sz="2800" dirty="0">
                <a:effectLst/>
                <a:latin typeface="Quattrocento" panose="020B0604020202020204" charset="0"/>
                <a:cs typeface="Arial" panose="020B0604020202020204" pitchFamily="34" charset="0"/>
                <a:hlinkClick r:id="rId6"/>
              </a:rPr>
              <a:t>https://doi.org/10.3847/0004-6256/152/3/70</a:t>
            </a:r>
            <a:endParaRPr lang="en-GB" sz="2800" dirty="0">
              <a:effectLst/>
              <a:latin typeface="Quattrocento" panose="020B0604020202020204" charset="0"/>
              <a:cs typeface="Arial" panose="020B0604020202020204" pitchFamily="34" charset="0"/>
            </a:endParaRPr>
          </a:p>
          <a:p>
            <a:pPr marL="514350" indent="-514350" algn="just">
              <a:lnSpc>
                <a:spcPct val="110000"/>
              </a:lnSpc>
              <a:buFont typeface="Arial" panose="020B0604020202020204" pitchFamily="34" charset="0"/>
              <a:buChar char="•"/>
            </a:pPr>
            <a:r>
              <a:rPr lang="en-GB" sz="2800" b="1" dirty="0">
                <a:effectLst/>
                <a:latin typeface="Quattrocento" panose="020B0604020202020204" charset="0"/>
                <a:cs typeface="Arial" panose="020B0604020202020204" pitchFamily="34" charset="0"/>
              </a:rPr>
              <a:t>Bannister M.T., Gladman B.J., Kavelaars J.J. at al. </a:t>
            </a:r>
            <a:r>
              <a:rPr lang="en-GB" sz="2800" dirty="0">
                <a:effectLst/>
                <a:latin typeface="Quattrocento" panose="020B0604020202020204" charset="0"/>
                <a:cs typeface="Arial" panose="020B0604020202020204" pitchFamily="34" charset="0"/>
              </a:rPr>
              <a:t>(2018). </a:t>
            </a:r>
            <a:r>
              <a:rPr lang="en-GB" sz="2800" i="1" dirty="0">
                <a:effectLst/>
                <a:latin typeface="Quattrocento" panose="020B0604020202020204" charset="0"/>
                <a:cs typeface="Arial" panose="020B0604020202020204" pitchFamily="34" charset="0"/>
              </a:rPr>
              <a:t>OSSOS. VII. 800+ Trans-</a:t>
            </a:r>
            <a:r>
              <a:rPr lang="en-GB" sz="2800" i="1" dirty="0" err="1">
                <a:effectLst/>
                <a:latin typeface="Quattrocento" panose="020B0604020202020204" charset="0"/>
                <a:cs typeface="Arial" panose="020B0604020202020204" pitchFamily="34" charset="0"/>
              </a:rPr>
              <a:t>Neptunian</a:t>
            </a:r>
            <a:r>
              <a:rPr lang="en-GB" sz="2800" i="1" dirty="0">
                <a:effectLst/>
                <a:latin typeface="Quattrocento" panose="020B0604020202020204" charset="0"/>
                <a:cs typeface="Arial" panose="020B0604020202020204" pitchFamily="34" charset="0"/>
              </a:rPr>
              <a:t> Objects—The Complete Data Release</a:t>
            </a:r>
            <a:r>
              <a:rPr lang="en-GB" sz="2800" dirty="0">
                <a:effectLst/>
                <a:latin typeface="Quattrocento" panose="020B0604020202020204" charset="0"/>
                <a:cs typeface="Arial" panose="020B0604020202020204" pitchFamily="34" charset="0"/>
              </a:rPr>
              <a:t>. The Astrophysical Journal Supplement Series, Vol. 236, p. 18-37. </a:t>
            </a:r>
            <a:r>
              <a:rPr lang="en-GB" sz="2800" dirty="0">
                <a:effectLst/>
                <a:latin typeface="Quattrocento" panose="020B0604020202020204" charset="0"/>
                <a:cs typeface="Arial" panose="020B0604020202020204" pitchFamily="34" charset="0"/>
                <a:hlinkClick r:id="rId7"/>
              </a:rPr>
              <a:t>https://doi.org/10.3847/1538-4365/aab77a</a:t>
            </a:r>
            <a:endParaRPr lang="en-GB" sz="2800" dirty="0">
              <a:effectLst/>
              <a:latin typeface="Quattrocento" panose="020B0604020202020204" charset="0"/>
              <a:cs typeface="Arial" panose="020B0604020202020204" pitchFamily="34" charset="0"/>
            </a:endParaRPr>
          </a:p>
          <a:p>
            <a:pPr marL="514350" indent="-514350" algn="just">
              <a:lnSpc>
                <a:spcPct val="110000"/>
              </a:lnSpc>
              <a:buFont typeface="Arial" panose="020B0604020202020204" pitchFamily="34" charset="0"/>
              <a:buChar char="•"/>
            </a:pPr>
            <a:r>
              <a:rPr lang="en-GB" sz="2800" b="1" dirty="0" err="1">
                <a:effectLst/>
                <a:latin typeface="Quattrocento" panose="020B0604020202020204" charset="0"/>
                <a:cs typeface="Arial" panose="020B0604020202020204" pitchFamily="34" charset="0"/>
              </a:rPr>
              <a:t>Iorio</a:t>
            </a:r>
            <a:r>
              <a:rPr lang="en-GB" sz="2800" b="1" dirty="0">
                <a:effectLst/>
                <a:latin typeface="Quattrocento" panose="020B0604020202020204" charset="0"/>
                <a:cs typeface="Arial" panose="020B0604020202020204" pitchFamily="34" charset="0"/>
              </a:rPr>
              <a:t> L., Smith J.A., </a:t>
            </a:r>
            <a:r>
              <a:rPr lang="en-GB" sz="2800" b="1" dirty="0" err="1">
                <a:effectLst/>
                <a:latin typeface="Quattrocento" panose="020B0604020202020204" charset="0"/>
                <a:cs typeface="Arial" panose="020B0604020202020204" pitchFamily="34" charset="0"/>
              </a:rPr>
              <a:t>Bazso</a:t>
            </a:r>
            <a:r>
              <a:rPr lang="en-GB" sz="2800" b="1" dirty="0">
                <a:effectLst/>
                <a:latin typeface="Quattrocento" panose="020B0604020202020204" charset="0"/>
                <a:cs typeface="Arial" panose="020B0604020202020204" pitchFamily="34" charset="0"/>
              </a:rPr>
              <a:t> A., Lawler S.M et al. </a:t>
            </a:r>
            <a:r>
              <a:rPr lang="en-GB" sz="2800" dirty="0">
                <a:effectLst/>
                <a:latin typeface="Quattrocento" panose="020B0604020202020204" charset="0"/>
                <a:cs typeface="Arial" panose="020B0604020202020204" pitchFamily="34" charset="0"/>
              </a:rPr>
              <a:t>(2018). </a:t>
            </a:r>
            <a:r>
              <a:rPr lang="en-GB" sz="2800" i="1" dirty="0">
                <a:effectLst/>
                <a:latin typeface="Quattrocento" panose="020B0604020202020204" charset="0"/>
                <a:cs typeface="Arial" panose="020B0604020202020204" pitchFamily="34" charset="0"/>
              </a:rPr>
              <a:t>OSSOS: X. How to Use a Survey Simulator: Statistical Testing of Dynamical Models Against the Real Kuiper Belt</a:t>
            </a:r>
            <a:r>
              <a:rPr lang="en-GB" sz="2800" dirty="0">
                <a:effectLst/>
                <a:latin typeface="Quattrocento" panose="020B0604020202020204" charset="0"/>
                <a:cs typeface="Arial" panose="020B0604020202020204" pitchFamily="34" charset="0"/>
              </a:rPr>
              <a:t>. Frontiers in Astronomy and Space Sciences, Vol. 5, Article 14. </a:t>
            </a:r>
            <a:r>
              <a:rPr lang="en-GB" sz="2800" dirty="0">
                <a:effectLst/>
                <a:latin typeface="Quattrocento" panose="020B0604020202020204" charset="0"/>
                <a:cs typeface="Arial" panose="020B0604020202020204" pitchFamily="34" charset="0"/>
                <a:hlinkClick r:id="rId8"/>
              </a:rPr>
              <a:t>https://doi.org/10.3389/fspas.2018.00014</a:t>
            </a:r>
            <a:endParaRPr lang="en-GB" sz="2800" dirty="0">
              <a:effectLst/>
              <a:latin typeface="Quattrocento" panose="020B0604020202020204" charset="0"/>
              <a:cs typeface="Arial" panose="020B0604020202020204" pitchFamily="34" charset="0"/>
            </a:endParaRPr>
          </a:p>
        </p:txBody>
      </p:sp>
      <p:sp>
        <p:nvSpPr>
          <p:cNvPr id="93" name="Rectangle 10">
            <a:extLst>
              <a:ext uri="{FF2B5EF4-FFF2-40B4-BE49-F238E27FC236}">
                <a16:creationId xmlns:a16="http://schemas.microsoft.com/office/drawing/2014/main" id="{5EDC1F28-88BB-4DAD-9112-B4904B4A7E46}"/>
              </a:ext>
            </a:extLst>
          </p:cNvPr>
          <p:cNvSpPr>
            <a:spLocks noChangeArrowheads="1"/>
          </p:cNvSpPr>
          <p:nvPr/>
        </p:nvSpPr>
        <p:spPr bwMode="auto">
          <a:xfrm>
            <a:off x="23944208" y="22277268"/>
            <a:ext cx="19231593" cy="1127624"/>
          </a:xfrm>
          <a:custGeom>
            <a:avLst/>
            <a:gdLst>
              <a:gd name="connsiteX0" fmla="*/ 0 w 14156216"/>
              <a:gd name="connsiteY0" fmla="*/ 0 h 1127624"/>
              <a:gd name="connsiteX1" fmla="*/ 13630495 w 14156216"/>
              <a:gd name="connsiteY1" fmla="*/ 0 h 1127624"/>
              <a:gd name="connsiteX2" fmla="*/ 14156216 w 14156216"/>
              <a:gd name="connsiteY2" fmla="*/ 525721 h 1127624"/>
              <a:gd name="connsiteX3" fmla="*/ 14156216 w 14156216"/>
              <a:gd name="connsiteY3" fmla="*/ 1127624 h 1127624"/>
              <a:gd name="connsiteX4" fmla="*/ 0 w 14156216"/>
              <a:gd name="connsiteY4" fmla="*/ 1127624 h 1127624"/>
              <a:gd name="connsiteX5" fmla="*/ 0 w 14156216"/>
              <a:gd name="connsiteY5" fmla="*/ 0 h 1127624"/>
              <a:gd name="connsiteX6" fmla="*/ 0 w 14156216"/>
              <a:gd name="connsiteY6" fmla="*/ 0 h 1127624"/>
              <a:gd name="connsiteX0" fmla="*/ 0 w 14168916"/>
              <a:gd name="connsiteY0" fmla="*/ 0 h 1127624"/>
              <a:gd name="connsiteX1" fmla="*/ 13630495 w 14168916"/>
              <a:gd name="connsiteY1" fmla="*/ 0 h 1127624"/>
              <a:gd name="connsiteX2" fmla="*/ 14168916 w 14168916"/>
              <a:gd name="connsiteY2" fmla="*/ 5021 h 1127624"/>
              <a:gd name="connsiteX3" fmla="*/ 14156216 w 14168916"/>
              <a:gd name="connsiteY3" fmla="*/ 1127624 h 1127624"/>
              <a:gd name="connsiteX4" fmla="*/ 0 w 14168916"/>
              <a:gd name="connsiteY4" fmla="*/ 1127624 h 1127624"/>
              <a:gd name="connsiteX5" fmla="*/ 0 w 14168916"/>
              <a:gd name="connsiteY5" fmla="*/ 0 h 1127624"/>
              <a:gd name="connsiteX6" fmla="*/ 0 w 14168916"/>
              <a:gd name="connsiteY6" fmla="*/ 0 h 1127624"/>
              <a:gd name="connsiteX0" fmla="*/ 0 w 14168916"/>
              <a:gd name="connsiteY0" fmla="*/ 317500 h 1127624"/>
              <a:gd name="connsiteX1" fmla="*/ 13630495 w 14168916"/>
              <a:gd name="connsiteY1" fmla="*/ 0 h 1127624"/>
              <a:gd name="connsiteX2" fmla="*/ 14168916 w 14168916"/>
              <a:gd name="connsiteY2" fmla="*/ 5021 h 1127624"/>
              <a:gd name="connsiteX3" fmla="*/ 14156216 w 14168916"/>
              <a:gd name="connsiteY3" fmla="*/ 1127624 h 1127624"/>
              <a:gd name="connsiteX4" fmla="*/ 0 w 14168916"/>
              <a:gd name="connsiteY4" fmla="*/ 1127624 h 1127624"/>
              <a:gd name="connsiteX5" fmla="*/ 0 w 14168916"/>
              <a:gd name="connsiteY5" fmla="*/ 0 h 1127624"/>
              <a:gd name="connsiteX6" fmla="*/ 0 w 14168916"/>
              <a:gd name="connsiteY6" fmla="*/ 317500 h 1127624"/>
              <a:gd name="connsiteX0" fmla="*/ 0 w 14168916"/>
              <a:gd name="connsiteY0" fmla="*/ 368300 h 1178424"/>
              <a:gd name="connsiteX1" fmla="*/ 498695 w 14168916"/>
              <a:gd name="connsiteY1" fmla="*/ 0 h 1178424"/>
              <a:gd name="connsiteX2" fmla="*/ 14168916 w 14168916"/>
              <a:gd name="connsiteY2" fmla="*/ 55821 h 1178424"/>
              <a:gd name="connsiteX3" fmla="*/ 14156216 w 14168916"/>
              <a:gd name="connsiteY3" fmla="*/ 1178424 h 1178424"/>
              <a:gd name="connsiteX4" fmla="*/ 0 w 14168916"/>
              <a:gd name="connsiteY4" fmla="*/ 1178424 h 1178424"/>
              <a:gd name="connsiteX5" fmla="*/ 0 w 14168916"/>
              <a:gd name="connsiteY5" fmla="*/ 50800 h 1178424"/>
              <a:gd name="connsiteX6" fmla="*/ 0 w 14168916"/>
              <a:gd name="connsiteY6" fmla="*/ 368300 h 1178424"/>
              <a:gd name="connsiteX0" fmla="*/ 0 w 14168916"/>
              <a:gd name="connsiteY0" fmla="*/ 317500 h 1127624"/>
              <a:gd name="connsiteX1" fmla="*/ 498695 w 14168916"/>
              <a:gd name="connsiteY1" fmla="*/ 0 h 1127624"/>
              <a:gd name="connsiteX2" fmla="*/ 14168916 w 14168916"/>
              <a:gd name="connsiteY2" fmla="*/ 5021 h 1127624"/>
              <a:gd name="connsiteX3" fmla="*/ 14156216 w 14168916"/>
              <a:gd name="connsiteY3" fmla="*/ 1127624 h 1127624"/>
              <a:gd name="connsiteX4" fmla="*/ 0 w 14168916"/>
              <a:gd name="connsiteY4" fmla="*/ 1127624 h 1127624"/>
              <a:gd name="connsiteX5" fmla="*/ 0 w 14168916"/>
              <a:gd name="connsiteY5" fmla="*/ 0 h 1127624"/>
              <a:gd name="connsiteX6" fmla="*/ 0 w 14168916"/>
              <a:gd name="connsiteY6" fmla="*/ 317500 h 1127624"/>
              <a:gd name="connsiteX0" fmla="*/ 25400 w 14168916"/>
              <a:gd name="connsiteY0" fmla="*/ 393700 h 1127624"/>
              <a:gd name="connsiteX1" fmla="*/ 498695 w 14168916"/>
              <a:gd name="connsiteY1" fmla="*/ 0 h 1127624"/>
              <a:gd name="connsiteX2" fmla="*/ 14168916 w 14168916"/>
              <a:gd name="connsiteY2" fmla="*/ 5021 h 1127624"/>
              <a:gd name="connsiteX3" fmla="*/ 14156216 w 14168916"/>
              <a:gd name="connsiteY3" fmla="*/ 1127624 h 1127624"/>
              <a:gd name="connsiteX4" fmla="*/ 0 w 14168916"/>
              <a:gd name="connsiteY4" fmla="*/ 1127624 h 1127624"/>
              <a:gd name="connsiteX5" fmla="*/ 0 w 14168916"/>
              <a:gd name="connsiteY5" fmla="*/ 0 h 1127624"/>
              <a:gd name="connsiteX6" fmla="*/ 25400 w 14168916"/>
              <a:gd name="connsiteY6" fmla="*/ 393700 h 1127624"/>
              <a:gd name="connsiteX0" fmla="*/ 38100 w 14181616"/>
              <a:gd name="connsiteY0" fmla="*/ 393700 h 1127624"/>
              <a:gd name="connsiteX1" fmla="*/ 511395 w 14181616"/>
              <a:gd name="connsiteY1" fmla="*/ 0 h 1127624"/>
              <a:gd name="connsiteX2" fmla="*/ 14181616 w 14181616"/>
              <a:gd name="connsiteY2" fmla="*/ 5021 h 1127624"/>
              <a:gd name="connsiteX3" fmla="*/ 14168916 w 14181616"/>
              <a:gd name="connsiteY3" fmla="*/ 1127624 h 1127624"/>
              <a:gd name="connsiteX4" fmla="*/ 12700 w 14181616"/>
              <a:gd name="connsiteY4" fmla="*/ 1127624 h 1127624"/>
              <a:gd name="connsiteX5" fmla="*/ 0 w 14181616"/>
              <a:gd name="connsiteY5" fmla="*/ 685800 h 1127624"/>
              <a:gd name="connsiteX6" fmla="*/ 38100 w 14181616"/>
              <a:gd name="connsiteY6" fmla="*/ 393700 h 1127624"/>
              <a:gd name="connsiteX0" fmla="*/ 25400 w 14168916"/>
              <a:gd name="connsiteY0" fmla="*/ 393700 h 1127624"/>
              <a:gd name="connsiteX1" fmla="*/ 498695 w 14168916"/>
              <a:gd name="connsiteY1" fmla="*/ 0 h 1127624"/>
              <a:gd name="connsiteX2" fmla="*/ 14168916 w 14168916"/>
              <a:gd name="connsiteY2" fmla="*/ 5021 h 1127624"/>
              <a:gd name="connsiteX3" fmla="*/ 14156216 w 14168916"/>
              <a:gd name="connsiteY3" fmla="*/ 1127624 h 1127624"/>
              <a:gd name="connsiteX4" fmla="*/ 0 w 14168916"/>
              <a:gd name="connsiteY4" fmla="*/ 1127624 h 1127624"/>
              <a:gd name="connsiteX5" fmla="*/ 25400 w 14168916"/>
              <a:gd name="connsiteY5" fmla="*/ 685800 h 1127624"/>
              <a:gd name="connsiteX6" fmla="*/ 25400 w 14168916"/>
              <a:gd name="connsiteY6" fmla="*/ 393700 h 1127624"/>
              <a:gd name="connsiteX0" fmla="*/ 25400 w 14168916"/>
              <a:gd name="connsiteY0" fmla="*/ 393700 h 1127624"/>
              <a:gd name="connsiteX1" fmla="*/ 498695 w 14168916"/>
              <a:gd name="connsiteY1" fmla="*/ 0 h 1127624"/>
              <a:gd name="connsiteX2" fmla="*/ 14168916 w 14168916"/>
              <a:gd name="connsiteY2" fmla="*/ 5021 h 1127624"/>
              <a:gd name="connsiteX3" fmla="*/ 14156216 w 14168916"/>
              <a:gd name="connsiteY3" fmla="*/ 1127624 h 1127624"/>
              <a:gd name="connsiteX4" fmla="*/ 0 w 14168916"/>
              <a:gd name="connsiteY4" fmla="*/ 1127624 h 1127624"/>
              <a:gd name="connsiteX5" fmla="*/ 0 w 14168916"/>
              <a:gd name="connsiteY5" fmla="*/ 685800 h 1127624"/>
              <a:gd name="connsiteX6" fmla="*/ 25400 w 14168916"/>
              <a:gd name="connsiteY6" fmla="*/ 393700 h 1127624"/>
              <a:gd name="connsiteX0" fmla="*/ 0 w 14172091"/>
              <a:gd name="connsiteY0" fmla="*/ 393700 h 1127624"/>
              <a:gd name="connsiteX1" fmla="*/ 501870 w 14172091"/>
              <a:gd name="connsiteY1" fmla="*/ 0 h 1127624"/>
              <a:gd name="connsiteX2" fmla="*/ 14172091 w 14172091"/>
              <a:gd name="connsiteY2" fmla="*/ 5021 h 1127624"/>
              <a:gd name="connsiteX3" fmla="*/ 14159391 w 14172091"/>
              <a:gd name="connsiteY3" fmla="*/ 1127624 h 1127624"/>
              <a:gd name="connsiteX4" fmla="*/ 3175 w 14172091"/>
              <a:gd name="connsiteY4" fmla="*/ 1127624 h 1127624"/>
              <a:gd name="connsiteX5" fmla="*/ 3175 w 14172091"/>
              <a:gd name="connsiteY5" fmla="*/ 685800 h 1127624"/>
              <a:gd name="connsiteX6" fmla="*/ 0 w 14172091"/>
              <a:gd name="connsiteY6" fmla="*/ 393700 h 1127624"/>
              <a:gd name="connsiteX0" fmla="*/ 0 w 14176854"/>
              <a:gd name="connsiteY0" fmla="*/ 446087 h 1127624"/>
              <a:gd name="connsiteX1" fmla="*/ 506633 w 14176854"/>
              <a:gd name="connsiteY1" fmla="*/ 0 h 1127624"/>
              <a:gd name="connsiteX2" fmla="*/ 14176854 w 14176854"/>
              <a:gd name="connsiteY2" fmla="*/ 5021 h 1127624"/>
              <a:gd name="connsiteX3" fmla="*/ 14164154 w 14176854"/>
              <a:gd name="connsiteY3" fmla="*/ 1127624 h 1127624"/>
              <a:gd name="connsiteX4" fmla="*/ 7938 w 14176854"/>
              <a:gd name="connsiteY4" fmla="*/ 1127624 h 1127624"/>
              <a:gd name="connsiteX5" fmla="*/ 7938 w 14176854"/>
              <a:gd name="connsiteY5" fmla="*/ 685800 h 1127624"/>
              <a:gd name="connsiteX6" fmla="*/ 0 w 14176854"/>
              <a:gd name="connsiteY6" fmla="*/ 446087 h 1127624"/>
              <a:gd name="connsiteX0" fmla="*/ 0 w 14172092"/>
              <a:gd name="connsiteY0" fmla="*/ 488950 h 1127624"/>
              <a:gd name="connsiteX1" fmla="*/ 501871 w 14172092"/>
              <a:gd name="connsiteY1" fmla="*/ 0 h 1127624"/>
              <a:gd name="connsiteX2" fmla="*/ 14172092 w 14172092"/>
              <a:gd name="connsiteY2" fmla="*/ 5021 h 1127624"/>
              <a:gd name="connsiteX3" fmla="*/ 14159392 w 14172092"/>
              <a:gd name="connsiteY3" fmla="*/ 1127624 h 1127624"/>
              <a:gd name="connsiteX4" fmla="*/ 3176 w 14172092"/>
              <a:gd name="connsiteY4" fmla="*/ 1127624 h 1127624"/>
              <a:gd name="connsiteX5" fmla="*/ 3176 w 14172092"/>
              <a:gd name="connsiteY5" fmla="*/ 685800 h 1127624"/>
              <a:gd name="connsiteX6" fmla="*/ 0 w 14172092"/>
              <a:gd name="connsiteY6" fmla="*/ 488950 h 1127624"/>
              <a:gd name="connsiteX0" fmla="*/ 0 w 14172092"/>
              <a:gd name="connsiteY0" fmla="*/ 492125 h 1130799"/>
              <a:gd name="connsiteX1" fmla="*/ 490175 w 14172092"/>
              <a:gd name="connsiteY1" fmla="*/ 0 h 1130799"/>
              <a:gd name="connsiteX2" fmla="*/ 14172092 w 14172092"/>
              <a:gd name="connsiteY2" fmla="*/ 8196 h 1130799"/>
              <a:gd name="connsiteX3" fmla="*/ 14159392 w 14172092"/>
              <a:gd name="connsiteY3" fmla="*/ 1130799 h 1130799"/>
              <a:gd name="connsiteX4" fmla="*/ 3176 w 14172092"/>
              <a:gd name="connsiteY4" fmla="*/ 1130799 h 1130799"/>
              <a:gd name="connsiteX5" fmla="*/ 3176 w 14172092"/>
              <a:gd name="connsiteY5" fmla="*/ 688975 h 1130799"/>
              <a:gd name="connsiteX6" fmla="*/ 0 w 14172092"/>
              <a:gd name="connsiteY6" fmla="*/ 492125 h 1130799"/>
              <a:gd name="connsiteX0" fmla="*/ 3969 w 14169043"/>
              <a:gd name="connsiteY0" fmla="*/ 663575 h 1130799"/>
              <a:gd name="connsiteX1" fmla="*/ 487126 w 14169043"/>
              <a:gd name="connsiteY1" fmla="*/ 0 h 1130799"/>
              <a:gd name="connsiteX2" fmla="*/ 14169043 w 14169043"/>
              <a:gd name="connsiteY2" fmla="*/ 8196 h 1130799"/>
              <a:gd name="connsiteX3" fmla="*/ 14156343 w 14169043"/>
              <a:gd name="connsiteY3" fmla="*/ 1130799 h 1130799"/>
              <a:gd name="connsiteX4" fmla="*/ 127 w 14169043"/>
              <a:gd name="connsiteY4" fmla="*/ 1130799 h 1130799"/>
              <a:gd name="connsiteX5" fmla="*/ 127 w 14169043"/>
              <a:gd name="connsiteY5" fmla="*/ 688975 h 1130799"/>
              <a:gd name="connsiteX6" fmla="*/ 3969 w 14169043"/>
              <a:gd name="connsiteY6" fmla="*/ 663575 h 1130799"/>
              <a:gd name="connsiteX0" fmla="*/ 3969 w 14169043"/>
              <a:gd name="connsiteY0" fmla="*/ 660400 h 1130799"/>
              <a:gd name="connsiteX1" fmla="*/ 487126 w 14169043"/>
              <a:gd name="connsiteY1" fmla="*/ 0 h 1130799"/>
              <a:gd name="connsiteX2" fmla="*/ 14169043 w 14169043"/>
              <a:gd name="connsiteY2" fmla="*/ 8196 h 1130799"/>
              <a:gd name="connsiteX3" fmla="*/ 14156343 w 14169043"/>
              <a:gd name="connsiteY3" fmla="*/ 1130799 h 1130799"/>
              <a:gd name="connsiteX4" fmla="*/ 127 w 14169043"/>
              <a:gd name="connsiteY4" fmla="*/ 1130799 h 1130799"/>
              <a:gd name="connsiteX5" fmla="*/ 127 w 14169043"/>
              <a:gd name="connsiteY5" fmla="*/ 688975 h 1130799"/>
              <a:gd name="connsiteX6" fmla="*/ 3969 w 14169043"/>
              <a:gd name="connsiteY6" fmla="*/ 660400 h 1130799"/>
              <a:gd name="connsiteX0" fmla="*/ 3969 w 14169043"/>
              <a:gd name="connsiteY0" fmla="*/ 527050 h 1130799"/>
              <a:gd name="connsiteX1" fmla="*/ 487126 w 14169043"/>
              <a:gd name="connsiteY1" fmla="*/ 0 h 1130799"/>
              <a:gd name="connsiteX2" fmla="*/ 14169043 w 14169043"/>
              <a:gd name="connsiteY2" fmla="*/ 8196 h 1130799"/>
              <a:gd name="connsiteX3" fmla="*/ 14156343 w 14169043"/>
              <a:gd name="connsiteY3" fmla="*/ 1130799 h 1130799"/>
              <a:gd name="connsiteX4" fmla="*/ 127 w 14169043"/>
              <a:gd name="connsiteY4" fmla="*/ 1130799 h 1130799"/>
              <a:gd name="connsiteX5" fmla="*/ 127 w 14169043"/>
              <a:gd name="connsiteY5" fmla="*/ 688975 h 1130799"/>
              <a:gd name="connsiteX6" fmla="*/ 3969 w 14169043"/>
              <a:gd name="connsiteY6" fmla="*/ 527050 h 1130799"/>
              <a:gd name="connsiteX0" fmla="*/ 3969 w 14169043"/>
              <a:gd name="connsiteY0" fmla="*/ 523875 h 1127624"/>
              <a:gd name="connsiteX1" fmla="*/ 421625 w 14169043"/>
              <a:gd name="connsiteY1" fmla="*/ 0 h 1127624"/>
              <a:gd name="connsiteX2" fmla="*/ 14169043 w 14169043"/>
              <a:gd name="connsiteY2" fmla="*/ 5021 h 1127624"/>
              <a:gd name="connsiteX3" fmla="*/ 14156343 w 14169043"/>
              <a:gd name="connsiteY3" fmla="*/ 1127624 h 1127624"/>
              <a:gd name="connsiteX4" fmla="*/ 127 w 14169043"/>
              <a:gd name="connsiteY4" fmla="*/ 1127624 h 1127624"/>
              <a:gd name="connsiteX5" fmla="*/ 127 w 14169043"/>
              <a:gd name="connsiteY5" fmla="*/ 685800 h 1127624"/>
              <a:gd name="connsiteX6" fmla="*/ 3969 w 14169043"/>
              <a:gd name="connsiteY6" fmla="*/ 523875 h 1127624"/>
              <a:gd name="connsiteX0" fmla="*/ 0 w 14169753"/>
              <a:gd name="connsiteY0" fmla="*/ 549275 h 1127624"/>
              <a:gd name="connsiteX1" fmla="*/ 422335 w 14169753"/>
              <a:gd name="connsiteY1" fmla="*/ 0 h 1127624"/>
              <a:gd name="connsiteX2" fmla="*/ 14169753 w 14169753"/>
              <a:gd name="connsiteY2" fmla="*/ 5021 h 1127624"/>
              <a:gd name="connsiteX3" fmla="*/ 14157053 w 14169753"/>
              <a:gd name="connsiteY3" fmla="*/ 1127624 h 1127624"/>
              <a:gd name="connsiteX4" fmla="*/ 837 w 14169753"/>
              <a:gd name="connsiteY4" fmla="*/ 1127624 h 1127624"/>
              <a:gd name="connsiteX5" fmla="*/ 837 w 14169753"/>
              <a:gd name="connsiteY5" fmla="*/ 685800 h 1127624"/>
              <a:gd name="connsiteX6" fmla="*/ 0 w 14169753"/>
              <a:gd name="connsiteY6" fmla="*/ 549275 h 1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9753" h="1127624">
                <a:moveTo>
                  <a:pt x="0" y="549275"/>
                </a:moveTo>
                <a:lnTo>
                  <a:pt x="422335" y="0"/>
                </a:lnTo>
                <a:lnTo>
                  <a:pt x="14169753" y="5021"/>
                </a:lnTo>
                <a:lnTo>
                  <a:pt x="14157053" y="1127624"/>
                </a:lnTo>
                <a:lnTo>
                  <a:pt x="837" y="1127624"/>
                </a:lnTo>
                <a:lnTo>
                  <a:pt x="837" y="685800"/>
                </a:lnTo>
                <a:cubicBezTo>
                  <a:pt x="-221" y="588433"/>
                  <a:pt x="1058" y="646642"/>
                  <a:pt x="0" y="549275"/>
                </a:cubicBezTo>
                <a:close/>
              </a:path>
            </a:pathLst>
          </a:custGeom>
          <a:solidFill>
            <a:schemeClr val="bg1">
              <a:lumMod val="50000"/>
            </a:schemeClr>
          </a:solidFill>
          <a:ln w="12700">
            <a:noFill/>
            <a:miter lim="800000"/>
          </a:ln>
        </p:spPr>
        <p:txBody>
          <a:bodyPr wrap="none" lIns="274320" tIns="73152" rIns="274320" bIns="68563" anchor="ctr" anchorCtr="0"/>
          <a:lstStyle>
            <a:defPPr>
              <a:defRPr kern="1200" smtId="4294967295"/>
            </a:defPPr>
          </a:lstStyle>
          <a:p>
            <a:pPr defTabSz="4702588">
              <a:defRPr/>
            </a:pPr>
            <a:r>
              <a:rPr lang="en-US" sz="6000" b="1" dirty="0">
                <a:solidFill>
                  <a:schemeClr val="bg1"/>
                </a:solidFill>
                <a:effectLst/>
                <a:latin typeface="Quattrocento" panose="02020802030000000404" pitchFamily="18" charset="0"/>
              </a:rPr>
              <a:t>Acknowledgement &amp; more</a:t>
            </a:r>
          </a:p>
        </p:txBody>
      </p:sp>
      <p:pic>
        <p:nvPicPr>
          <p:cNvPr id="5" name="Image 4">
            <a:extLst>
              <a:ext uri="{FF2B5EF4-FFF2-40B4-BE49-F238E27FC236}">
                <a16:creationId xmlns:a16="http://schemas.microsoft.com/office/drawing/2014/main" id="{AE7A746D-9D4E-44F3-97EA-72BE66E92C75}"/>
              </a:ext>
            </a:extLst>
          </p:cNvPr>
          <p:cNvPicPr>
            <a:picLocks noChangeAspect="1"/>
          </p:cNvPicPr>
          <p:nvPr/>
        </p:nvPicPr>
        <p:blipFill>
          <a:blip r:embed="rId9"/>
          <a:stretch>
            <a:fillRect/>
          </a:stretch>
        </p:blipFill>
        <p:spPr>
          <a:xfrm>
            <a:off x="14363338" y="14059496"/>
            <a:ext cx="8673184" cy="15799076"/>
          </a:xfrm>
          <a:prstGeom prst="rect">
            <a:avLst/>
          </a:prstGeom>
        </p:spPr>
      </p:pic>
      <p:sp>
        <p:nvSpPr>
          <p:cNvPr id="80" name="TextBox 19">
            <a:extLst>
              <a:ext uri="{FF2B5EF4-FFF2-40B4-BE49-F238E27FC236}">
                <a16:creationId xmlns:a16="http://schemas.microsoft.com/office/drawing/2014/main" id="{45A199C6-0BDE-461E-8044-A335463A4944}"/>
              </a:ext>
            </a:extLst>
          </p:cNvPr>
          <p:cNvSpPr txBox="1">
            <a:spLocks noChangeArrowheads="1"/>
          </p:cNvSpPr>
          <p:nvPr/>
        </p:nvSpPr>
        <p:spPr bwMode="auto">
          <a:xfrm>
            <a:off x="14416745" y="30335940"/>
            <a:ext cx="8504790" cy="210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ctr">
              <a:lnSpc>
                <a:spcPct val="110000"/>
              </a:lnSpc>
            </a:pPr>
            <a:r>
              <a:rPr lang="en-US" sz="2400" b="1" dirty="0">
                <a:effectLst/>
                <a:latin typeface="Quattrocento Sans" panose="020B0502050000020003" pitchFamily="34" charset="0"/>
                <a:cs typeface="Arial" panose="020B0604020202020204" pitchFamily="34" charset="0"/>
              </a:rPr>
              <a:t>Fig. 1</a:t>
            </a:r>
            <a:r>
              <a:rPr lang="en-US" sz="2400" dirty="0">
                <a:effectLst/>
                <a:latin typeface="Quattrocento Sans" panose="020B0502050000020003" pitchFamily="34" charset="0"/>
                <a:cs typeface="Arial" panose="020B0604020202020204" pitchFamily="34" charset="0"/>
              </a:rPr>
              <a:t> Schema of the method that allow to get information about the detection efficiency, extracted from the paper “A highly automated moving object detection package” by J-M Petit et al. (2004)</a:t>
            </a:r>
          </a:p>
          <a:p>
            <a:pPr algn="ctr">
              <a:lnSpc>
                <a:spcPct val="110000"/>
              </a:lnSpc>
            </a:pPr>
            <a:endParaRPr lang="en-US" sz="2400" dirty="0">
              <a:effectLst/>
              <a:latin typeface="Quattrocento Sans" panose="020B0502050000020003" pitchFamily="34" charset="0"/>
              <a:cs typeface="Arial" panose="020B0604020202020204" pitchFamily="34" charset="0"/>
            </a:endParaRPr>
          </a:p>
        </p:txBody>
      </p:sp>
      <p:pic>
        <p:nvPicPr>
          <p:cNvPr id="3" name="Picture 2" descr="A picture containing logo&#10;&#10;Description automatically generated">
            <a:extLst>
              <a:ext uri="{FF2B5EF4-FFF2-40B4-BE49-F238E27FC236}">
                <a16:creationId xmlns:a16="http://schemas.microsoft.com/office/drawing/2014/main" id="{5C0645F3-D47B-41C9-AA15-81EDE3850B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23714" y="2150255"/>
            <a:ext cx="5274027" cy="2454057"/>
          </a:xfrm>
          <a:prstGeom prst="rect">
            <a:avLst/>
          </a:prstGeom>
        </p:spPr>
      </p:pic>
      <p:pic>
        <p:nvPicPr>
          <p:cNvPr id="4" name="Picture 3">
            <a:extLst>
              <a:ext uri="{FF2B5EF4-FFF2-40B4-BE49-F238E27FC236}">
                <a16:creationId xmlns:a16="http://schemas.microsoft.com/office/drawing/2014/main" id="{AF84C8DB-C091-400F-B917-CFCD71733F57}"/>
              </a:ext>
            </a:extLst>
          </p:cNvPr>
          <p:cNvPicPr>
            <a:picLocks noChangeAspect="1"/>
          </p:cNvPicPr>
          <p:nvPr/>
        </p:nvPicPr>
        <p:blipFill>
          <a:blip r:embed="rId11"/>
          <a:stretch>
            <a:fillRect/>
          </a:stretch>
        </p:blipFill>
        <p:spPr>
          <a:xfrm>
            <a:off x="30832173" y="12654721"/>
            <a:ext cx="10034948" cy="7085379"/>
          </a:xfrm>
          <a:prstGeom prst="rect">
            <a:avLst/>
          </a:prstGeom>
        </p:spPr>
      </p:pic>
      <p:sp>
        <p:nvSpPr>
          <p:cNvPr id="25" name="TextBox 19">
            <a:extLst>
              <a:ext uri="{FF2B5EF4-FFF2-40B4-BE49-F238E27FC236}">
                <a16:creationId xmlns:a16="http://schemas.microsoft.com/office/drawing/2014/main" id="{585C8858-8D63-4B10-A801-FDB70CB17C46}"/>
              </a:ext>
            </a:extLst>
          </p:cNvPr>
          <p:cNvSpPr txBox="1">
            <a:spLocks noChangeArrowheads="1"/>
          </p:cNvSpPr>
          <p:nvPr/>
        </p:nvSpPr>
        <p:spPr bwMode="auto">
          <a:xfrm>
            <a:off x="920722" y="8709172"/>
            <a:ext cx="12154038" cy="9026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07000"/>
              </a:lnSpc>
              <a:spcAft>
                <a:spcPts val="800"/>
              </a:spcAft>
            </a:pPr>
            <a:r>
              <a:rPr lang="en-GB" sz="3200" dirty="0">
                <a:effectLst/>
                <a:latin typeface="Calibri" panose="020F0502020204030204" pitchFamily="34" charset="0"/>
                <a:ea typeface="Calibri" panose="020F0502020204030204" pitchFamily="34" charset="0"/>
                <a:cs typeface="Arial" panose="020B0604020202020204" pitchFamily="34" charset="0"/>
              </a:rPr>
              <a:t>Due to their high magnitude, Trans-Neptunian Objects (TNO) are very difficult to observe. To detect them, the use of image processing algorithms is necessary to sort out the thousands of light sources, observable on a telescope image, in order to make the confirmation task humanly feasible (Table 1). These algorithms must eliminate most of the false detections, while letting through as many real objects as possible. One needs then to determine how efficient is this process. The methods developed so far to determine this efficiency do not scale easily with the data load of the next generation surveys. Then, the angle of attack is to exploit a Machine Learning algorithm in which we will have previously introduced the various parameters that can determine this efficiency, then to train this algorithm to find the efficiency that we have already obtained on the pictures processed so far by the current methods. From there, if the algorithm manages to find the expected efficiencies, we will then be able to study the weight given to each of the parameters in order to have a more precise idea of the elements that influence the detection efficiency.</a:t>
            </a:r>
          </a:p>
        </p:txBody>
      </p:sp>
      <p:sp>
        <p:nvSpPr>
          <p:cNvPr id="26" name="TextBox 19">
            <a:extLst>
              <a:ext uri="{FF2B5EF4-FFF2-40B4-BE49-F238E27FC236}">
                <a16:creationId xmlns:a16="http://schemas.microsoft.com/office/drawing/2014/main" id="{CE5E6D6E-2FDC-4189-A11F-36F9A8E10E53}"/>
              </a:ext>
            </a:extLst>
          </p:cNvPr>
          <p:cNvSpPr txBox="1">
            <a:spLocks noChangeArrowheads="1"/>
          </p:cNvSpPr>
          <p:nvPr/>
        </p:nvSpPr>
        <p:spPr bwMode="auto">
          <a:xfrm>
            <a:off x="985720" y="23073339"/>
            <a:ext cx="12154038" cy="9026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07000"/>
              </a:lnSpc>
              <a:spcAft>
                <a:spcPts val="800"/>
              </a:spcAft>
            </a:pPr>
            <a:r>
              <a:rPr lang="en-GB" sz="3200" dirty="0">
                <a:effectLst/>
                <a:latin typeface="Calibri" panose="020F0502020204030204" pitchFamily="34" charset="0"/>
                <a:ea typeface="Calibri" panose="020F0502020204030204" pitchFamily="34" charset="0"/>
                <a:cs typeface="Arial" panose="020B0604020202020204" pitchFamily="34" charset="0"/>
              </a:rPr>
              <a:t>TNO detection algorithms are voluntarily very selective, and their efficiency must be determined in order to be able to correctly estimate the fraction of objects that the algorithm has been able to detect, and thus to have a better idea of the real population of objects. Currently, the method used consists in adding false objects with various magnitudes on the input images of the algorithm, and then comparing in output the number of false objects that the algorithm was able to detect with the number of objects implemented (Fig. 1). However, to be accurate, this method requires the implementation of many false objects. However, adding too many objects in an image modifies the global properties of the image, which can lead to important biases. This problem forces to add few objects, but to perform the analysis many times by adding each time different objects. This method works well but has the disadvantage of being computationally heavy and can significantly slow down the detection process. With the arrival of new generations of telescopes like the LSST, covering a large part of the sky, it becomes necessary to develop new methods to solve these new needs.</a:t>
            </a:r>
          </a:p>
        </p:txBody>
      </p:sp>
      <p:pic>
        <p:nvPicPr>
          <p:cNvPr id="6" name="Image 5">
            <a:extLst>
              <a:ext uri="{FF2B5EF4-FFF2-40B4-BE49-F238E27FC236}">
                <a16:creationId xmlns:a16="http://schemas.microsoft.com/office/drawing/2014/main" id="{51F48821-A352-4934-A858-F037A4D65F71}"/>
              </a:ext>
            </a:extLst>
          </p:cNvPr>
          <p:cNvPicPr>
            <a:picLocks noChangeAspect="1"/>
          </p:cNvPicPr>
          <p:nvPr/>
        </p:nvPicPr>
        <p:blipFill>
          <a:blip r:embed="rId12"/>
          <a:stretch>
            <a:fillRect/>
          </a:stretch>
        </p:blipFill>
        <p:spPr>
          <a:xfrm>
            <a:off x="3588552" y="17648858"/>
            <a:ext cx="5921496" cy="1945634"/>
          </a:xfrm>
          <a:prstGeom prst="rect">
            <a:avLst/>
          </a:prstGeom>
        </p:spPr>
      </p:pic>
      <p:sp>
        <p:nvSpPr>
          <p:cNvPr id="30" name="TextBox 19">
            <a:extLst>
              <a:ext uri="{FF2B5EF4-FFF2-40B4-BE49-F238E27FC236}">
                <a16:creationId xmlns:a16="http://schemas.microsoft.com/office/drawing/2014/main" id="{E0D7EC7C-8E5A-49C8-BC09-B81A7C6E79FE}"/>
              </a:ext>
            </a:extLst>
          </p:cNvPr>
          <p:cNvSpPr txBox="1">
            <a:spLocks noChangeArrowheads="1"/>
          </p:cNvSpPr>
          <p:nvPr/>
        </p:nvSpPr>
        <p:spPr bwMode="auto">
          <a:xfrm>
            <a:off x="1018701" y="19568631"/>
            <a:ext cx="12154038" cy="17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ctr">
              <a:lnSpc>
                <a:spcPct val="107000"/>
              </a:lnSpc>
              <a:spcAft>
                <a:spcPts val="800"/>
              </a:spcAft>
            </a:pPr>
            <a:r>
              <a:rPr lang="fr-FR" sz="2400" b="1" dirty="0">
                <a:effectLst/>
                <a:latin typeface="Calibri" panose="020F0502020204030204" pitchFamily="34" charset="0"/>
                <a:ea typeface="Calibri" panose="020F0502020204030204" pitchFamily="34" charset="0"/>
                <a:cs typeface="Arial" panose="020B0604020202020204" pitchFamily="34" charset="0"/>
              </a:rPr>
              <a:t>Table 1 </a:t>
            </a:r>
            <a:r>
              <a:rPr lang="fr-FR" sz="2400" dirty="0" err="1">
                <a:effectLst/>
                <a:latin typeface="Calibri" panose="020F0502020204030204" pitchFamily="34" charset="0"/>
                <a:ea typeface="Calibri" panose="020F0502020204030204" pitchFamily="34" charset="0"/>
                <a:cs typeface="Arial" panose="020B0604020202020204" pitchFamily="34" charset="0"/>
              </a:rPr>
              <a:t>Comparison</a:t>
            </a:r>
            <a:r>
              <a:rPr lang="fr-FR" sz="2400" dirty="0">
                <a:effectLst/>
                <a:latin typeface="Calibri" panose="020F0502020204030204" pitchFamily="34" charset="0"/>
                <a:ea typeface="Calibri" panose="020F0502020204030204" pitchFamily="34" charset="0"/>
                <a:cs typeface="Arial" panose="020B0604020202020204" pitchFamily="34" charset="0"/>
              </a:rPr>
              <a:t> of the </a:t>
            </a:r>
            <a:r>
              <a:rPr lang="fr-FR" sz="2400" dirty="0" err="1">
                <a:effectLst/>
                <a:latin typeface="Calibri" panose="020F0502020204030204" pitchFamily="34" charset="0"/>
                <a:ea typeface="Calibri" panose="020F0502020204030204" pitchFamily="34" charset="0"/>
                <a:cs typeface="Arial" panose="020B0604020202020204" pitchFamily="34" charset="0"/>
              </a:rPr>
              <a:t>number</a:t>
            </a:r>
            <a:r>
              <a:rPr lang="fr-FR" sz="2400" dirty="0">
                <a:effectLst/>
                <a:latin typeface="Calibri" panose="020F0502020204030204" pitchFamily="34" charset="0"/>
                <a:ea typeface="Calibri" panose="020F0502020204030204" pitchFamily="34" charset="0"/>
                <a:cs typeface="Arial" panose="020B0604020202020204" pitchFamily="34" charset="0"/>
              </a:rPr>
              <a:t> of candidate </a:t>
            </a:r>
            <a:r>
              <a:rPr lang="fr-FR" sz="2400" dirty="0" err="1">
                <a:effectLst/>
                <a:latin typeface="Calibri" panose="020F0502020204030204" pitchFamily="34" charset="0"/>
                <a:ea typeface="Calibri" panose="020F0502020204030204" pitchFamily="34" charset="0"/>
                <a:cs typeface="Arial" panose="020B0604020202020204" pitchFamily="34" charset="0"/>
              </a:rPr>
              <a:t>produced</a:t>
            </a:r>
            <a:r>
              <a:rPr lang="fr-FR" sz="2400" dirty="0">
                <a:effectLst/>
                <a:latin typeface="Calibri" panose="020F0502020204030204" pitchFamily="34" charset="0"/>
                <a:ea typeface="Calibri" panose="020F0502020204030204" pitchFamily="34" charset="0"/>
                <a:cs typeface="Arial" panose="020B0604020202020204" pitchFamily="34" charset="0"/>
              </a:rPr>
              <a:t> by 2 différents méthodes, </a:t>
            </a:r>
            <a:r>
              <a:rPr lang="en-GB" sz="2400" dirty="0">
                <a:effectLst/>
                <a:latin typeface="Calibri" panose="020F0502020204030204" pitchFamily="34" charset="0"/>
                <a:ea typeface="Calibri" panose="020F0502020204030204" pitchFamily="34" charset="0"/>
                <a:cs typeface="Arial" panose="020B0604020202020204" pitchFamily="34" charset="0"/>
              </a:rPr>
              <a:t>for data taken in 2002 </a:t>
            </a:r>
            <a:r>
              <a:rPr lang="en-GB" sz="2400" dirty="0" err="1">
                <a:effectLst/>
                <a:latin typeface="Calibri" panose="020F0502020204030204" pitchFamily="34" charset="0"/>
                <a:ea typeface="Calibri" panose="020F0502020204030204" pitchFamily="34" charset="0"/>
                <a:cs typeface="Arial" panose="020B0604020202020204" pitchFamily="34" charset="0"/>
              </a:rPr>
              <a:t>November,with</a:t>
            </a:r>
            <a:r>
              <a:rPr lang="en-GB" sz="2400" dirty="0">
                <a:effectLst/>
                <a:latin typeface="Calibri" panose="020F0502020204030204" pitchFamily="34" charset="0"/>
                <a:ea typeface="Calibri" panose="020F0502020204030204" pitchFamily="34" charset="0"/>
                <a:cs typeface="Arial" panose="020B0604020202020204" pitchFamily="34" charset="0"/>
              </a:rPr>
              <a:t> the upgraded CFH12K camera</a:t>
            </a:r>
            <a:r>
              <a:rPr lang="en-US" sz="2400" dirty="0">
                <a:effectLst/>
                <a:latin typeface="Quattrocento Sans" panose="020B0502050000020003" pitchFamily="34" charset="0"/>
                <a:cs typeface="Arial" panose="020B0604020202020204" pitchFamily="34" charset="0"/>
              </a:rPr>
              <a:t>, extracted from the paper “A highly automated moving object detection package” by J-M Petit et al. (2004)</a:t>
            </a:r>
          </a:p>
          <a:p>
            <a:pPr algn="ctr">
              <a:lnSpc>
                <a:spcPct val="107000"/>
              </a:lnSpc>
              <a:spcAft>
                <a:spcPts val="800"/>
              </a:spcAft>
            </a:pPr>
            <a:endParaRPr lang="en-GB"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1" name="TextBox 19">
            <a:extLst>
              <a:ext uri="{FF2B5EF4-FFF2-40B4-BE49-F238E27FC236}">
                <a16:creationId xmlns:a16="http://schemas.microsoft.com/office/drawing/2014/main" id="{56DE5845-674B-4CB7-ABFF-CC54B439C4F7}"/>
              </a:ext>
            </a:extLst>
          </p:cNvPr>
          <p:cNvSpPr txBox="1">
            <a:spLocks noChangeArrowheads="1"/>
          </p:cNvSpPr>
          <p:nvPr/>
        </p:nvSpPr>
        <p:spPr bwMode="auto">
          <a:xfrm>
            <a:off x="14612326" y="8943411"/>
            <a:ext cx="13353073" cy="481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07000"/>
              </a:lnSpc>
              <a:spcAft>
                <a:spcPts val="800"/>
              </a:spcAft>
            </a:pPr>
            <a:r>
              <a:rPr lang="en-GB" sz="3200" dirty="0">
                <a:effectLst/>
                <a:latin typeface="Calibri" panose="020F0502020204030204" pitchFamily="34" charset="0"/>
                <a:ea typeface="Calibri" panose="020F0502020204030204" pitchFamily="34" charset="0"/>
                <a:cs typeface="Arial" panose="020B0604020202020204" pitchFamily="34" charset="0"/>
              </a:rPr>
              <a:t>Initially, my objective will be to think about all the parameters that can be obtained from the images and that can influence the detection efficiency. Once this list has been drawn up, I will have to understand how Machine Learning algorithms work in order to be able to create one, by defining these different parameters. The nature of the algorithm is still uncertain. It will be able to either take input from the images, or from the data describing the image, depending on the parameters influencing the detection efficiency. This algorithm will also undergo many modifications, mainly concerning the parameters it will consider, and will be trained as many times as necessary until</a:t>
            </a:r>
          </a:p>
        </p:txBody>
      </p:sp>
      <p:sp>
        <p:nvSpPr>
          <p:cNvPr id="33" name="TextBox 19">
            <a:extLst>
              <a:ext uri="{FF2B5EF4-FFF2-40B4-BE49-F238E27FC236}">
                <a16:creationId xmlns:a16="http://schemas.microsoft.com/office/drawing/2014/main" id="{5906F2E2-F7AB-424F-A253-A8BF3EA00187}"/>
              </a:ext>
            </a:extLst>
          </p:cNvPr>
          <p:cNvSpPr txBox="1">
            <a:spLocks noChangeArrowheads="1"/>
          </p:cNvSpPr>
          <p:nvPr/>
        </p:nvSpPr>
        <p:spPr bwMode="auto">
          <a:xfrm>
            <a:off x="21652726" y="13810252"/>
            <a:ext cx="6314888" cy="481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07000"/>
              </a:lnSpc>
              <a:spcAft>
                <a:spcPts val="800"/>
              </a:spcAft>
            </a:pPr>
            <a:r>
              <a:rPr lang="en-GB" sz="3200" dirty="0">
                <a:effectLst/>
                <a:latin typeface="Calibri" panose="020F0502020204030204" pitchFamily="34" charset="0"/>
                <a:ea typeface="Calibri" panose="020F0502020204030204" pitchFamily="34" charset="0"/>
                <a:cs typeface="Arial" panose="020B0604020202020204" pitchFamily="34" charset="0"/>
              </a:rPr>
              <a:t>it is able to produce an efficiency curve that we expect (Fig. 2). If a result seems conclusive in the time allotted to me, then I should study the weight that the algorithm has given to the different parameters and try to establish a formula, or at least a clear procedure to obtain this efficiency.</a:t>
            </a:r>
          </a:p>
        </p:txBody>
      </p:sp>
      <p:sp>
        <p:nvSpPr>
          <p:cNvPr id="36" name="TextBox 19">
            <a:extLst>
              <a:ext uri="{FF2B5EF4-FFF2-40B4-BE49-F238E27FC236}">
                <a16:creationId xmlns:a16="http://schemas.microsoft.com/office/drawing/2014/main" id="{6796825F-062A-4E02-A36C-7C1F2532C86B}"/>
              </a:ext>
            </a:extLst>
          </p:cNvPr>
          <p:cNvSpPr txBox="1">
            <a:spLocks noChangeArrowheads="1"/>
          </p:cNvSpPr>
          <p:nvPr/>
        </p:nvSpPr>
        <p:spPr bwMode="auto">
          <a:xfrm>
            <a:off x="30047814" y="19882712"/>
            <a:ext cx="12154038" cy="17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ctr">
              <a:lnSpc>
                <a:spcPct val="107000"/>
              </a:lnSpc>
              <a:spcAft>
                <a:spcPts val="800"/>
              </a:spcAft>
            </a:pPr>
            <a:r>
              <a:rPr lang="fr-FR" sz="2400" b="1" dirty="0">
                <a:effectLst/>
                <a:latin typeface="Calibri" panose="020F0502020204030204" pitchFamily="34" charset="0"/>
                <a:ea typeface="Calibri" panose="020F0502020204030204" pitchFamily="34" charset="0"/>
                <a:cs typeface="Arial" panose="020B0604020202020204" pitchFamily="34" charset="0"/>
              </a:rPr>
              <a:t>Fig. 2 </a:t>
            </a:r>
            <a:r>
              <a:rPr lang="fr-FR" sz="2400" dirty="0" err="1">
                <a:effectLst/>
                <a:latin typeface="Calibri" panose="020F0502020204030204" pitchFamily="34" charset="0"/>
                <a:ea typeface="Calibri" panose="020F0502020204030204" pitchFamily="34" charset="0"/>
                <a:cs typeface="Arial" panose="020B0604020202020204" pitchFamily="34" charset="0"/>
              </a:rPr>
              <a:t>Comparison</a:t>
            </a:r>
            <a:r>
              <a:rPr lang="fr-FR" sz="2400" dirty="0">
                <a:effectLst/>
                <a:latin typeface="Calibri" panose="020F0502020204030204" pitchFamily="34" charset="0"/>
                <a:ea typeface="Calibri" panose="020F0502020204030204" pitchFamily="34" charset="0"/>
                <a:cs typeface="Arial" panose="020B0604020202020204" pitchFamily="34" charset="0"/>
              </a:rPr>
              <a:t> of the </a:t>
            </a:r>
            <a:r>
              <a:rPr lang="fr-FR" sz="2400" dirty="0" err="1">
                <a:effectLst/>
                <a:latin typeface="Calibri" panose="020F0502020204030204" pitchFamily="34" charset="0"/>
                <a:ea typeface="Calibri" panose="020F0502020204030204" pitchFamily="34" charset="0"/>
                <a:cs typeface="Arial" panose="020B0604020202020204" pitchFamily="34" charset="0"/>
              </a:rPr>
              <a:t>efficiency</a:t>
            </a:r>
            <a:r>
              <a:rPr lang="fr-FR" sz="2400" dirty="0">
                <a:effectLst/>
                <a:latin typeface="Calibri" panose="020F0502020204030204" pitchFamily="34" charset="0"/>
                <a:ea typeface="Calibri" panose="020F0502020204030204" pitchFamily="34" charset="0"/>
                <a:cs typeface="Arial" panose="020B0604020202020204" pitchFamily="34" charset="0"/>
              </a:rPr>
              <a:t> </a:t>
            </a:r>
            <a:r>
              <a:rPr lang="fr-FR" sz="2400" dirty="0" err="1">
                <a:effectLst/>
                <a:latin typeface="Calibri" panose="020F0502020204030204" pitchFamily="34" charset="0"/>
                <a:ea typeface="Calibri" panose="020F0502020204030204" pitchFamily="34" charset="0"/>
                <a:cs typeface="Arial" panose="020B0604020202020204" pitchFamily="34" charset="0"/>
              </a:rPr>
              <a:t>curves</a:t>
            </a:r>
            <a:r>
              <a:rPr lang="fr-FR" sz="2400" dirty="0">
                <a:effectLst/>
                <a:latin typeface="Calibri" panose="020F0502020204030204" pitchFamily="34" charset="0"/>
                <a:ea typeface="Calibri" panose="020F0502020204030204" pitchFamily="34" charset="0"/>
                <a:cs typeface="Arial" panose="020B0604020202020204" pitchFamily="34" charset="0"/>
              </a:rPr>
              <a:t> for the 2 différents </a:t>
            </a:r>
            <a:r>
              <a:rPr lang="fr-FR" sz="2400" dirty="0" err="1">
                <a:effectLst/>
                <a:latin typeface="Calibri" panose="020F0502020204030204" pitchFamily="34" charset="0"/>
                <a:ea typeface="Calibri" panose="020F0502020204030204" pitchFamily="34" charset="0"/>
                <a:cs typeface="Arial" panose="020B0604020202020204" pitchFamily="34" charset="0"/>
              </a:rPr>
              <a:t>existing</a:t>
            </a:r>
            <a:r>
              <a:rPr lang="fr-FR" sz="2400" dirty="0">
                <a:effectLst/>
                <a:latin typeface="Calibri" panose="020F0502020204030204" pitchFamily="34" charset="0"/>
                <a:ea typeface="Calibri" panose="020F0502020204030204" pitchFamily="34" charset="0"/>
                <a:cs typeface="Arial" panose="020B0604020202020204" pitchFamily="34" charset="0"/>
              </a:rPr>
              <a:t> méthodes, </a:t>
            </a:r>
            <a:r>
              <a:rPr lang="en-GB" sz="2400" dirty="0">
                <a:effectLst/>
                <a:latin typeface="Calibri" panose="020F0502020204030204" pitchFamily="34" charset="0"/>
                <a:ea typeface="Calibri" panose="020F0502020204030204" pitchFamily="34" charset="0"/>
                <a:cs typeface="Arial" panose="020B0604020202020204" pitchFamily="34" charset="0"/>
              </a:rPr>
              <a:t>for data taken in 2002 </a:t>
            </a:r>
            <a:r>
              <a:rPr lang="en-GB" sz="2400" dirty="0" err="1">
                <a:effectLst/>
                <a:latin typeface="Calibri" panose="020F0502020204030204" pitchFamily="34" charset="0"/>
                <a:ea typeface="Calibri" panose="020F0502020204030204" pitchFamily="34" charset="0"/>
                <a:cs typeface="Arial" panose="020B0604020202020204" pitchFamily="34" charset="0"/>
              </a:rPr>
              <a:t>November,with</a:t>
            </a:r>
            <a:r>
              <a:rPr lang="en-GB" sz="2400" dirty="0">
                <a:effectLst/>
                <a:latin typeface="Calibri" panose="020F0502020204030204" pitchFamily="34" charset="0"/>
                <a:ea typeface="Calibri" panose="020F0502020204030204" pitchFamily="34" charset="0"/>
                <a:cs typeface="Arial" panose="020B0604020202020204" pitchFamily="34" charset="0"/>
              </a:rPr>
              <a:t> the upgraded CFH12K camera</a:t>
            </a:r>
            <a:r>
              <a:rPr lang="en-US" sz="2400" dirty="0">
                <a:effectLst/>
                <a:latin typeface="Quattrocento Sans" panose="020B0502050000020003" pitchFamily="34" charset="0"/>
                <a:cs typeface="Arial" panose="020B0604020202020204" pitchFamily="34" charset="0"/>
              </a:rPr>
              <a:t>, extracted from the paper “A highly automated moving object detection package” by J-M Petit et al. (2004)</a:t>
            </a:r>
          </a:p>
          <a:p>
            <a:pPr algn="ctr">
              <a:lnSpc>
                <a:spcPct val="107000"/>
              </a:lnSpc>
              <a:spcAft>
                <a:spcPts val="800"/>
              </a:spcAft>
            </a:pPr>
            <a:endParaRPr lang="en-GB"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1D24C66-7345-4543-B886-18F5E9F31C10}"/>
              </a:ext>
            </a:extLst>
          </p:cNvPr>
          <p:cNvSpPr/>
          <p:nvPr/>
        </p:nvSpPr>
        <p:spPr>
          <a:xfrm rot="2700000">
            <a:off x="20754529" y="19246928"/>
            <a:ext cx="4088333" cy="6842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latin typeface="+mj-lt"/>
            </a:endParaRPr>
          </a:p>
        </p:txBody>
      </p:sp>
      <p:sp>
        <p:nvSpPr>
          <p:cNvPr id="31" name="Rectangle 30">
            <a:extLst>
              <a:ext uri="{FF2B5EF4-FFF2-40B4-BE49-F238E27FC236}">
                <a16:creationId xmlns:a16="http://schemas.microsoft.com/office/drawing/2014/main" id="{B1101AC5-D29F-405F-83E5-27CE464AF078}"/>
              </a:ext>
            </a:extLst>
          </p:cNvPr>
          <p:cNvSpPr/>
          <p:nvPr/>
        </p:nvSpPr>
        <p:spPr>
          <a:xfrm>
            <a:off x="14160573" y="8539165"/>
            <a:ext cx="9114172" cy="2369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latin typeface="+mj-lt"/>
            </a:endParaRPr>
          </a:p>
        </p:txBody>
      </p:sp>
      <p:sp>
        <p:nvSpPr>
          <p:cNvPr id="32" name="Text Box 241">
            <a:extLst>
              <a:ext uri="{FF2B5EF4-FFF2-40B4-BE49-F238E27FC236}">
                <a16:creationId xmlns:a16="http://schemas.microsoft.com/office/drawing/2014/main" id="{1E6AB438-638D-48D8-A096-AAB1082A3288}"/>
              </a:ext>
            </a:extLst>
          </p:cNvPr>
          <p:cNvSpPr txBox="1">
            <a:spLocks noChangeArrowheads="1"/>
          </p:cNvSpPr>
          <p:nvPr/>
        </p:nvSpPr>
        <p:spPr bwMode="auto">
          <a:xfrm>
            <a:off x="685800" y="685800"/>
            <a:ext cx="42519600" cy="6080622"/>
          </a:xfrm>
          <a:prstGeom prst="snip2DiagRect">
            <a:avLst/>
          </a:prstGeom>
          <a:solidFill>
            <a:srgbClr val="E64B3C"/>
          </a:solidFill>
          <a:ln w="25400">
            <a:noFill/>
            <a:miter lim="800000"/>
          </a:ln>
        </p:spPr>
        <p:txBody>
          <a:bodyPr lIns="61170" tIns="30584" rIns="61170" bIns="30584" anchor="ctr"/>
          <a:lstStyle>
            <a:defPPr>
              <a:defRPr kern="1200" smtId="4294967295"/>
            </a:defPPr>
            <a:lvl1pPr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ctr"/>
            <a:endParaRPr lang="en-US" altLang="zh-CN" sz="4200" b="1" i="1" u="sng">
              <a:solidFill>
                <a:schemeClr val="bg1"/>
              </a:solidFill>
              <a:latin typeface="Arial"/>
              <a:ea typeface="SimSun" pitchFamily="2" charset="-122"/>
            </a:endParaRPr>
          </a:p>
        </p:txBody>
      </p:sp>
      <p:sp>
        <p:nvSpPr>
          <p:cNvPr id="33" name="Text Placeholder 5">
            <a:extLst>
              <a:ext uri="{FF2B5EF4-FFF2-40B4-BE49-F238E27FC236}">
                <a16:creationId xmlns:a16="http://schemas.microsoft.com/office/drawing/2014/main" id="{5EAAEF0D-B041-4B58-92B0-E233BB2AD810}"/>
              </a:ext>
            </a:extLst>
          </p:cNvPr>
          <p:cNvSpPr txBox="1"/>
          <p:nvPr/>
        </p:nvSpPr>
        <p:spPr>
          <a:xfrm>
            <a:off x="5776395" y="1674459"/>
            <a:ext cx="36576000" cy="1363635"/>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9600" b="1" dirty="0">
                <a:solidFill>
                  <a:schemeClr val="bg1"/>
                </a:solidFill>
                <a:effectLst/>
                <a:latin typeface="Quattrocento" panose="02020802030000000404" pitchFamily="18" charset="0"/>
              </a:rPr>
              <a:t>TNO’s efficiency determination by Machine Learning</a:t>
            </a:r>
          </a:p>
        </p:txBody>
      </p:sp>
      <p:sp>
        <p:nvSpPr>
          <p:cNvPr id="34" name="Text Placeholder 5">
            <a:extLst>
              <a:ext uri="{FF2B5EF4-FFF2-40B4-BE49-F238E27FC236}">
                <a16:creationId xmlns:a16="http://schemas.microsoft.com/office/drawing/2014/main" id="{305BDA7E-9DF1-4112-9935-0DF4155C4015}"/>
              </a:ext>
            </a:extLst>
          </p:cNvPr>
          <p:cNvSpPr txBox="1"/>
          <p:nvPr/>
        </p:nvSpPr>
        <p:spPr>
          <a:xfrm>
            <a:off x="5976669" y="3721148"/>
            <a:ext cx="36576000" cy="2031325"/>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dirty="0">
                <a:solidFill>
                  <a:schemeClr val="bg1"/>
                </a:solidFill>
                <a:effectLst/>
                <a:latin typeface="Quattrocento" panose="02020802030000000404" pitchFamily="18" charset="0"/>
                <a:cs typeface="Arial" panose="020B0604020202020204" pitchFamily="34" charset="0"/>
              </a:rPr>
              <a:t>Project performed by M. Vincent Foriel, supervised by M. Jean-Marc Petit</a:t>
            </a:r>
          </a:p>
          <a:p>
            <a:pPr algn="ctr">
              <a:defRPr/>
            </a:pPr>
            <a:r>
              <a:rPr lang="en-US" dirty="0">
                <a:solidFill>
                  <a:schemeClr val="bg1"/>
                </a:solidFill>
                <a:effectLst/>
                <a:latin typeface="Quattrocento" panose="02020802030000000404" pitchFamily="18" charset="0"/>
                <a:cs typeface="Arial" panose="020B0604020202020204" pitchFamily="34" charset="0"/>
              </a:rPr>
              <a:t>Student project powered by the Université de Bourgogne Franche-Comté</a:t>
            </a:r>
          </a:p>
        </p:txBody>
      </p:sp>
      <p:sp>
        <p:nvSpPr>
          <p:cNvPr id="35" name="Rectangle 34">
            <a:extLst>
              <a:ext uri="{FF2B5EF4-FFF2-40B4-BE49-F238E27FC236}">
                <a16:creationId xmlns:a16="http://schemas.microsoft.com/office/drawing/2014/main" id="{A8D99D19-8E00-449B-8CF2-7C12D6C8D3C0}"/>
              </a:ext>
            </a:extLst>
          </p:cNvPr>
          <p:cNvSpPr/>
          <p:nvPr/>
        </p:nvSpPr>
        <p:spPr>
          <a:xfrm>
            <a:off x="660482" y="8147753"/>
            <a:ext cx="12674518" cy="15093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latin typeface="+mj-lt"/>
            </a:endParaRPr>
          </a:p>
        </p:txBody>
      </p:sp>
      <p:sp>
        <p:nvSpPr>
          <p:cNvPr id="36" name="Rectangle 10">
            <a:extLst>
              <a:ext uri="{FF2B5EF4-FFF2-40B4-BE49-F238E27FC236}">
                <a16:creationId xmlns:a16="http://schemas.microsoft.com/office/drawing/2014/main" id="{1E2614FA-FC7E-48CB-8BF8-542298CBAD69}"/>
              </a:ext>
            </a:extLst>
          </p:cNvPr>
          <p:cNvSpPr>
            <a:spLocks noChangeArrowheads="1"/>
          </p:cNvSpPr>
          <p:nvPr/>
        </p:nvSpPr>
        <p:spPr bwMode="auto">
          <a:xfrm>
            <a:off x="660482" y="7471321"/>
            <a:ext cx="12674518" cy="1127624"/>
          </a:xfrm>
          <a:prstGeom prst="snipRoundRect">
            <a:avLst>
              <a:gd name="adj1" fmla="val 0"/>
              <a:gd name="adj2" fmla="val 50000"/>
            </a:avLst>
          </a:prstGeom>
          <a:solidFill>
            <a:srgbClr val="3684A0"/>
          </a:solidFill>
          <a:ln w="12700">
            <a:noFill/>
            <a:miter lim="800000"/>
          </a:ln>
        </p:spPr>
        <p:txBody>
          <a:bodyPr wrap="none" lIns="274320" tIns="73152" rIns="274320" bIns="68563" anchor="ctr" anchorCtr="0"/>
          <a:lstStyle>
            <a:defPPr>
              <a:defRPr kern="1200" smtId="4294967295"/>
            </a:defPPr>
          </a:lstStyle>
          <a:p>
            <a:pPr defTabSz="4702588">
              <a:defRPr/>
            </a:pPr>
            <a:r>
              <a:rPr lang="en-US" sz="6000" b="1" dirty="0">
                <a:solidFill>
                  <a:schemeClr val="bg1"/>
                </a:solidFill>
                <a:effectLst/>
                <a:latin typeface="Quattrocento" panose="02020802030000000404" pitchFamily="18" charset="0"/>
              </a:rPr>
              <a:t>Abstract</a:t>
            </a:r>
          </a:p>
        </p:txBody>
      </p:sp>
      <p:sp>
        <p:nvSpPr>
          <p:cNvPr id="37" name="Rectangle 36">
            <a:extLst>
              <a:ext uri="{FF2B5EF4-FFF2-40B4-BE49-F238E27FC236}">
                <a16:creationId xmlns:a16="http://schemas.microsoft.com/office/drawing/2014/main" id="{09E17A3A-D349-43D8-B99E-E4A65137EF91}"/>
              </a:ext>
            </a:extLst>
          </p:cNvPr>
          <p:cNvSpPr/>
          <p:nvPr/>
        </p:nvSpPr>
        <p:spPr>
          <a:xfrm>
            <a:off x="660482" y="27660600"/>
            <a:ext cx="12804515"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latin typeface="+mj-lt"/>
            </a:endParaRPr>
          </a:p>
        </p:txBody>
      </p:sp>
      <p:sp>
        <p:nvSpPr>
          <p:cNvPr id="38" name="Rectangle 10">
            <a:extLst>
              <a:ext uri="{FF2B5EF4-FFF2-40B4-BE49-F238E27FC236}">
                <a16:creationId xmlns:a16="http://schemas.microsoft.com/office/drawing/2014/main" id="{565F9242-4EF6-469C-82BD-7DD527887CC4}"/>
              </a:ext>
            </a:extLst>
          </p:cNvPr>
          <p:cNvSpPr>
            <a:spLocks noChangeArrowheads="1"/>
          </p:cNvSpPr>
          <p:nvPr/>
        </p:nvSpPr>
        <p:spPr bwMode="auto">
          <a:xfrm>
            <a:off x="14170097" y="7481983"/>
            <a:ext cx="14137166" cy="1127623"/>
          </a:xfrm>
          <a:prstGeom prst="snipRoundRect">
            <a:avLst>
              <a:gd name="adj1" fmla="val 0"/>
              <a:gd name="adj2" fmla="val 50000"/>
            </a:avLst>
          </a:prstGeom>
          <a:solidFill>
            <a:srgbClr val="664F93"/>
          </a:solidFill>
          <a:ln w="12700">
            <a:noFill/>
            <a:miter lim="800000"/>
          </a:ln>
        </p:spPr>
        <p:txBody>
          <a:bodyPr wrap="none" lIns="274320" tIns="73152" rIns="274320" bIns="68563" anchor="ctr" anchorCtr="0"/>
          <a:lstStyle>
            <a:defPPr>
              <a:defRPr kern="1200" smtId="4294967295"/>
            </a:defPPr>
          </a:lstStyle>
          <a:p>
            <a:pPr defTabSz="4702588">
              <a:defRPr/>
            </a:pPr>
            <a:r>
              <a:rPr lang="en-US" sz="6000" b="1" dirty="0">
                <a:solidFill>
                  <a:schemeClr val="bg1"/>
                </a:solidFill>
                <a:effectLst/>
                <a:latin typeface="Quattrocento" panose="02020802030000000404" pitchFamily="18" charset="0"/>
              </a:rPr>
              <a:t>Introduction</a:t>
            </a:r>
          </a:p>
        </p:txBody>
      </p:sp>
      <p:sp>
        <p:nvSpPr>
          <p:cNvPr id="39" name="Rectangle 38">
            <a:extLst>
              <a:ext uri="{FF2B5EF4-FFF2-40B4-BE49-F238E27FC236}">
                <a16:creationId xmlns:a16="http://schemas.microsoft.com/office/drawing/2014/main" id="{B256356A-452D-4B06-BC60-66F4FE7DA6CD}"/>
              </a:ext>
            </a:extLst>
          </p:cNvPr>
          <p:cNvSpPr/>
          <p:nvPr/>
        </p:nvSpPr>
        <p:spPr>
          <a:xfrm>
            <a:off x="29046725" y="8295731"/>
            <a:ext cx="14156216" cy="15643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latin typeface="+mj-lt"/>
            </a:endParaRPr>
          </a:p>
        </p:txBody>
      </p:sp>
      <p:sp>
        <p:nvSpPr>
          <p:cNvPr id="40" name="TextBox 19">
            <a:extLst>
              <a:ext uri="{FF2B5EF4-FFF2-40B4-BE49-F238E27FC236}">
                <a16:creationId xmlns:a16="http://schemas.microsoft.com/office/drawing/2014/main" id="{F6457779-2E24-439B-AF2A-225F9B61FF78}"/>
              </a:ext>
            </a:extLst>
          </p:cNvPr>
          <p:cNvSpPr txBox="1">
            <a:spLocks noChangeArrowheads="1"/>
          </p:cNvSpPr>
          <p:nvPr/>
        </p:nvSpPr>
        <p:spPr bwMode="auto">
          <a:xfrm>
            <a:off x="29336896" y="8897176"/>
            <a:ext cx="13487504" cy="7548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07000"/>
              </a:lnSpc>
              <a:spcAft>
                <a:spcPts val="800"/>
              </a:spcAft>
            </a:pPr>
            <a:r>
              <a:rPr lang="en-GB" sz="3200" dirty="0">
                <a:effectLst/>
                <a:latin typeface="Calibri" panose="020F0502020204030204" pitchFamily="34" charset="0"/>
                <a:ea typeface="Calibri" panose="020F0502020204030204" pitchFamily="34" charset="0"/>
                <a:cs typeface="Arial" panose="020B0604020202020204" pitchFamily="34" charset="0"/>
              </a:rPr>
              <a:t>Initially, my objective will be to think about all the parameters that can be obtained from the images and that can influence the detection efficiency. Once this list has been drawn up, I will have to understand how Machine Learning algorithms work in order to be able to create one, by defining these different parameters. The nature of the algorithm is still uncertain. It will be able to either take input from the images, or from the data describing the image, depending on the parameters influencing the detection efficiency. This algorithm will also undergo many modifications, mainly concerning the parameters it will consider, and will be trained as many times as necessary until it is able to produce an efficiency curve that we expect (Fig. 2). If a result seems conclusive in the time allotted to me, then I should study the weight that the algorithm has given to the different parameters and try to establish a formula, or at least a clear procedure to obtain this efficiency.</a:t>
            </a:r>
          </a:p>
          <a:p>
            <a:pPr algn="just">
              <a:lnSpc>
                <a:spcPct val="107000"/>
              </a:lnSpc>
              <a:spcAft>
                <a:spcPts val="800"/>
              </a:spcAft>
            </a:pPr>
            <a:endParaRPr lang="en-GB" sz="3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1" name="Rectangle 10">
            <a:extLst>
              <a:ext uri="{FF2B5EF4-FFF2-40B4-BE49-F238E27FC236}">
                <a16:creationId xmlns:a16="http://schemas.microsoft.com/office/drawing/2014/main" id="{B285633B-CDBF-4C12-9100-9526D4D38F09}"/>
              </a:ext>
            </a:extLst>
          </p:cNvPr>
          <p:cNvSpPr>
            <a:spLocks noChangeArrowheads="1"/>
          </p:cNvSpPr>
          <p:nvPr/>
        </p:nvSpPr>
        <p:spPr bwMode="auto">
          <a:xfrm>
            <a:off x="660482" y="26532976"/>
            <a:ext cx="12804515" cy="1127624"/>
          </a:xfrm>
          <a:prstGeom prst="snipRoundRect">
            <a:avLst>
              <a:gd name="adj1" fmla="val 0"/>
              <a:gd name="adj2" fmla="val 50000"/>
            </a:avLst>
          </a:prstGeom>
          <a:solidFill>
            <a:srgbClr val="3684A0"/>
          </a:solidFill>
          <a:ln w="12700">
            <a:noFill/>
            <a:miter lim="800000"/>
          </a:ln>
        </p:spPr>
        <p:txBody>
          <a:bodyPr wrap="none" lIns="274320" tIns="73152" rIns="274320" bIns="68563" anchor="ctr" anchorCtr="0"/>
          <a:lstStyle>
            <a:defPPr>
              <a:defRPr kern="1200" smtId="4294967295"/>
            </a:defPPr>
          </a:lstStyle>
          <a:p>
            <a:pPr defTabSz="4702588">
              <a:defRPr/>
            </a:pPr>
            <a:r>
              <a:rPr lang="en-US" sz="6000" b="1" dirty="0">
                <a:solidFill>
                  <a:schemeClr val="bg1"/>
                </a:solidFill>
                <a:effectLst/>
                <a:latin typeface="Quattrocento" panose="02020802030000000404" pitchFamily="18" charset="0"/>
              </a:rPr>
              <a:t>Conclusion</a:t>
            </a:r>
          </a:p>
        </p:txBody>
      </p:sp>
      <p:sp>
        <p:nvSpPr>
          <p:cNvPr id="42" name="Rectangle 41">
            <a:extLst>
              <a:ext uri="{FF2B5EF4-FFF2-40B4-BE49-F238E27FC236}">
                <a16:creationId xmlns:a16="http://schemas.microsoft.com/office/drawing/2014/main" id="{1885990B-99C3-4DEA-B096-DF276984FA7E}"/>
              </a:ext>
            </a:extLst>
          </p:cNvPr>
          <p:cNvSpPr/>
          <p:nvPr/>
        </p:nvSpPr>
        <p:spPr>
          <a:xfrm>
            <a:off x="14160572" y="8539165"/>
            <a:ext cx="14156217" cy="15430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latin typeface="+mj-lt"/>
            </a:endParaRPr>
          </a:p>
        </p:txBody>
      </p:sp>
      <p:sp>
        <p:nvSpPr>
          <p:cNvPr id="43" name="Rectangle 10">
            <a:extLst>
              <a:ext uri="{FF2B5EF4-FFF2-40B4-BE49-F238E27FC236}">
                <a16:creationId xmlns:a16="http://schemas.microsoft.com/office/drawing/2014/main" id="{50F64E66-E888-4149-BE59-1401F8001073}"/>
              </a:ext>
            </a:extLst>
          </p:cNvPr>
          <p:cNvSpPr>
            <a:spLocks noChangeArrowheads="1"/>
          </p:cNvSpPr>
          <p:nvPr/>
        </p:nvSpPr>
        <p:spPr bwMode="auto">
          <a:xfrm>
            <a:off x="29028995" y="7417828"/>
            <a:ext cx="14173946" cy="1127624"/>
          </a:xfrm>
          <a:prstGeom prst="snipRoundRect">
            <a:avLst>
              <a:gd name="adj1" fmla="val 0"/>
              <a:gd name="adj2" fmla="val 50000"/>
            </a:avLst>
          </a:prstGeom>
          <a:solidFill>
            <a:srgbClr val="664F93"/>
          </a:solidFill>
          <a:ln w="12700">
            <a:noFill/>
            <a:miter lim="800000"/>
          </a:ln>
        </p:spPr>
        <p:txBody>
          <a:bodyPr wrap="none" lIns="274320" tIns="73152" rIns="274320" bIns="68563" anchor="ctr" anchorCtr="0"/>
          <a:lstStyle>
            <a:defPPr>
              <a:defRPr kern="1200" smtId="4294967295"/>
            </a:defPPr>
          </a:lstStyle>
          <a:p>
            <a:pPr defTabSz="4702588">
              <a:defRPr/>
            </a:pPr>
            <a:r>
              <a:rPr lang="en-US" sz="6000" b="1" dirty="0">
                <a:solidFill>
                  <a:schemeClr val="bg1"/>
                </a:solidFill>
                <a:effectLst/>
                <a:latin typeface="Quattrocento" panose="02020802030000000404" pitchFamily="18" charset="0"/>
              </a:rPr>
              <a:t>Methodology</a:t>
            </a:r>
          </a:p>
        </p:txBody>
      </p:sp>
      <p:sp>
        <p:nvSpPr>
          <p:cNvPr id="44" name="Rectangle 43">
            <a:extLst>
              <a:ext uri="{FF2B5EF4-FFF2-40B4-BE49-F238E27FC236}">
                <a16:creationId xmlns:a16="http://schemas.microsoft.com/office/drawing/2014/main" id="{99221A00-3E32-43CE-BC2C-7C963A9CFF7B}"/>
              </a:ext>
            </a:extLst>
          </p:cNvPr>
          <p:cNvSpPr/>
          <p:nvPr/>
        </p:nvSpPr>
        <p:spPr>
          <a:xfrm>
            <a:off x="23957480" y="25828077"/>
            <a:ext cx="19226411" cy="6473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latin typeface="+mj-lt"/>
            </a:endParaRPr>
          </a:p>
        </p:txBody>
      </p:sp>
      <p:sp>
        <p:nvSpPr>
          <p:cNvPr id="45" name="TextBox 19">
            <a:extLst>
              <a:ext uri="{FF2B5EF4-FFF2-40B4-BE49-F238E27FC236}">
                <a16:creationId xmlns:a16="http://schemas.microsoft.com/office/drawing/2014/main" id="{F7598952-24F2-4995-B7D0-C6366E94B1FD}"/>
              </a:ext>
            </a:extLst>
          </p:cNvPr>
          <p:cNvSpPr txBox="1">
            <a:spLocks noChangeArrowheads="1"/>
          </p:cNvSpPr>
          <p:nvPr/>
        </p:nvSpPr>
        <p:spPr bwMode="auto">
          <a:xfrm>
            <a:off x="24264669" y="26114656"/>
            <a:ext cx="18590688" cy="590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GB" sz="2800" i="0" dirty="0">
                <a:effectLst/>
                <a:latin typeface="Quattrocento" panose="020B0604020202020204" charset="0"/>
              </a:rPr>
              <a:t>This first poster was mainly made using the following article:</a:t>
            </a:r>
          </a:p>
          <a:p>
            <a:pPr marL="457200" indent="-457200" algn="just">
              <a:lnSpc>
                <a:spcPct val="110000"/>
              </a:lnSpc>
              <a:buFont typeface="Arial" panose="020B0604020202020204" pitchFamily="34" charset="0"/>
              <a:buChar char="•"/>
            </a:pPr>
            <a:r>
              <a:rPr lang="en-GB" sz="2400" b="1" i="0" dirty="0">
                <a:effectLst/>
                <a:latin typeface="Quattrocento" panose="020B0604020202020204" charset="0"/>
              </a:rPr>
              <a:t>Petit J.-M., Holman M., Scholl H. et al. </a:t>
            </a:r>
            <a:r>
              <a:rPr lang="en-GB" sz="2400" b="0" i="0" dirty="0">
                <a:effectLst/>
                <a:latin typeface="Quattrocento" panose="020B0604020202020204" charset="0"/>
              </a:rPr>
              <a:t>(2004). </a:t>
            </a:r>
            <a:r>
              <a:rPr lang="en-GB" sz="2400" b="0" i="1" dirty="0">
                <a:effectLst/>
                <a:latin typeface="Quattrocento" panose="020B0604020202020204" charset="0"/>
              </a:rPr>
              <a:t>A highly automated moving object detection package</a:t>
            </a:r>
            <a:r>
              <a:rPr lang="en-GB" sz="2400" b="0" i="0" dirty="0">
                <a:effectLst/>
                <a:latin typeface="Quattrocento" panose="020B0604020202020204" charset="0"/>
              </a:rPr>
              <a:t>. M</a:t>
            </a:r>
            <a:r>
              <a:rPr lang="en-GB" sz="2400" dirty="0">
                <a:effectLst/>
                <a:latin typeface="Quattrocento" panose="020B0604020202020204" charset="0"/>
                <a:cs typeface="Arial" panose="020B0604020202020204" pitchFamily="34" charset="0"/>
              </a:rPr>
              <a:t> Monthly Notices of the Royal Astronomical Society, Vol. </a:t>
            </a:r>
            <a:r>
              <a:rPr lang="en-GB" sz="2400" b="0" i="0" dirty="0">
                <a:effectLst/>
                <a:latin typeface="Quattrocento" panose="020B0604020202020204" charset="0"/>
              </a:rPr>
              <a:t>347, p. 471–480. </a:t>
            </a:r>
            <a:r>
              <a:rPr lang="en-GB" sz="2400" b="0" i="0" dirty="0">
                <a:effectLst/>
                <a:latin typeface="Quattrocento" panose="020B0604020202020204" charset="0"/>
                <a:hlinkClick r:id="rId3"/>
              </a:rPr>
              <a:t>http://cdsweb.u-strasbg.fr</a:t>
            </a:r>
            <a:endParaRPr lang="en-GB" sz="2400" b="0" i="0" dirty="0">
              <a:effectLst/>
              <a:latin typeface="Quattrocento" panose="020B0604020202020204" charset="0"/>
            </a:endParaRPr>
          </a:p>
          <a:p>
            <a:pPr algn="just">
              <a:lnSpc>
                <a:spcPct val="110000"/>
              </a:lnSpc>
            </a:pPr>
            <a:endParaRPr lang="en-GB" sz="2400" b="0" i="0" dirty="0">
              <a:effectLst/>
              <a:latin typeface="Quattrocento" panose="020B0604020202020204" charset="0"/>
            </a:endParaRPr>
          </a:p>
          <a:p>
            <a:pPr algn="just">
              <a:lnSpc>
                <a:spcPct val="110000"/>
              </a:lnSpc>
            </a:pPr>
            <a:r>
              <a:rPr lang="en-GB" sz="2800" b="0" i="0" dirty="0">
                <a:effectLst/>
                <a:latin typeface="Quattrocento" panose="020B0604020202020204" charset="0"/>
              </a:rPr>
              <a:t>But other related articles allow to get a better overview of this topic and the challenges:</a:t>
            </a:r>
          </a:p>
          <a:p>
            <a:pPr marL="514350" indent="-514350" algn="just">
              <a:lnSpc>
                <a:spcPct val="110000"/>
              </a:lnSpc>
              <a:buFont typeface="Arial" panose="020B0604020202020204" pitchFamily="34" charset="0"/>
              <a:buChar char="•"/>
            </a:pPr>
            <a:r>
              <a:rPr lang="en-GB" sz="2400" b="1" dirty="0">
                <a:effectLst/>
                <a:latin typeface="Quattrocento" panose="020B0604020202020204" charset="0"/>
                <a:cs typeface="Arial" panose="020B0604020202020204" pitchFamily="34" charset="0"/>
              </a:rPr>
              <a:t>Petit J.-M., Holman M.J., Gladman B.J. et al. </a:t>
            </a:r>
            <a:r>
              <a:rPr lang="en-GB" sz="2400" dirty="0">
                <a:effectLst/>
                <a:latin typeface="Quattrocento" panose="020B0604020202020204" charset="0"/>
                <a:cs typeface="Arial" panose="020B0604020202020204" pitchFamily="34" charset="0"/>
              </a:rPr>
              <a:t>(2006). </a:t>
            </a:r>
            <a:r>
              <a:rPr lang="en-GB" sz="2400" i="1" dirty="0">
                <a:effectLst/>
                <a:latin typeface="Quattrocento" panose="020B0604020202020204" charset="0"/>
                <a:cs typeface="Arial" panose="020B0604020202020204" pitchFamily="34" charset="0"/>
              </a:rPr>
              <a:t>The Kuiper Belt luminosity function from </a:t>
            </a:r>
            <a:r>
              <a:rPr lang="en-GB" sz="2400" i="1" dirty="0" err="1">
                <a:effectLst/>
                <a:latin typeface="Quattrocento" panose="020B0604020202020204" charset="0"/>
                <a:cs typeface="Arial" panose="020B0604020202020204" pitchFamily="34" charset="0"/>
              </a:rPr>
              <a:t>mR</a:t>
            </a:r>
            <a:r>
              <a:rPr lang="en-GB" sz="2400" i="1" dirty="0">
                <a:effectLst/>
                <a:latin typeface="Quattrocento" panose="020B0604020202020204" charset="0"/>
                <a:cs typeface="Arial" panose="020B0604020202020204" pitchFamily="34" charset="0"/>
              </a:rPr>
              <a:t> = 22 to 25</a:t>
            </a:r>
            <a:r>
              <a:rPr lang="en-GB" sz="2400" dirty="0">
                <a:effectLst/>
                <a:latin typeface="Quattrocento" panose="020B0604020202020204" charset="0"/>
                <a:cs typeface="Arial" panose="020B0604020202020204" pitchFamily="34" charset="0"/>
              </a:rPr>
              <a:t>. Monthly Notices of the Royal Astronomical Society, Vol. 365, p. 429–438. </a:t>
            </a:r>
            <a:r>
              <a:rPr lang="en-GB" sz="2400" dirty="0">
                <a:effectLst/>
                <a:latin typeface="Quattrocento" panose="020B0604020202020204" charset="0"/>
                <a:cs typeface="Arial" panose="020B0604020202020204" pitchFamily="34" charset="0"/>
                <a:hlinkClick r:id="rId4"/>
              </a:rPr>
              <a:t>https://doi.org/10.1111/j.1365-2966.2005.09661.x</a:t>
            </a:r>
            <a:endParaRPr lang="en-GB" sz="2400" dirty="0">
              <a:effectLst/>
              <a:latin typeface="Quattrocento" panose="020B0604020202020204" charset="0"/>
              <a:cs typeface="Arial" panose="020B0604020202020204" pitchFamily="34" charset="0"/>
            </a:endParaRPr>
          </a:p>
          <a:p>
            <a:pPr marL="514350" indent="-514350" algn="just">
              <a:lnSpc>
                <a:spcPct val="110000"/>
              </a:lnSpc>
              <a:buFont typeface="Arial" panose="020B0604020202020204" pitchFamily="34" charset="0"/>
              <a:buChar char="•"/>
            </a:pPr>
            <a:r>
              <a:rPr lang="en-GB" sz="2400" b="1" dirty="0">
                <a:effectLst/>
                <a:latin typeface="Quattrocento" panose="020B0604020202020204" charset="0"/>
                <a:cs typeface="Arial" panose="020B0604020202020204" pitchFamily="34" charset="0"/>
              </a:rPr>
              <a:t>Bannister M.T., Kavelaars J.J., Petit J.-M. et al.</a:t>
            </a:r>
            <a:r>
              <a:rPr lang="en-GB" sz="2400" dirty="0">
                <a:effectLst/>
                <a:latin typeface="Quattrocento" panose="020B0604020202020204" charset="0"/>
                <a:cs typeface="Arial" panose="020B0604020202020204" pitchFamily="34" charset="0"/>
              </a:rPr>
              <a:t> (2016). </a:t>
            </a:r>
            <a:r>
              <a:rPr lang="en-GB" sz="2400" i="1" dirty="0">
                <a:effectLst/>
                <a:latin typeface="Quattrocento" panose="020B0604020202020204" charset="0"/>
                <a:cs typeface="Arial" panose="020B0604020202020204" pitchFamily="34" charset="0"/>
              </a:rPr>
              <a:t>The outer solar system origins survey. I? Design and first-quarter discoveries</a:t>
            </a:r>
            <a:r>
              <a:rPr lang="en-GB" sz="2400" dirty="0">
                <a:effectLst/>
                <a:latin typeface="Quattrocento" panose="020B0604020202020204" charset="0"/>
                <a:cs typeface="Arial" panose="020B0604020202020204" pitchFamily="34" charset="0"/>
              </a:rPr>
              <a:t>. The Astronomical Journal, Vol. 152, p. 70-95. </a:t>
            </a:r>
            <a:r>
              <a:rPr lang="en-GB" sz="2400" dirty="0">
                <a:effectLst/>
                <a:latin typeface="Quattrocento" panose="020B0604020202020204" charset="0"/>
                <a:cs typeface="Arial" panose="020B0604020202020204" pitchFamily="34" charset="0"/>
                <a:hlinkClick r:id="rId5"/>
              </a:rPr>
              <a:t>https://doi.org/10.3847/0004-6256/152/3/70</a:t>
            </a:r>
            <a:endParaRPr lang="en-GB" sz="2400" dirty="0">
              <a:effectLst/>
              <a:latin typeface="Quattrocento" panose="020B0604020202020204" charset="0"/>
              <a:cs typeface="Arial" panose="020B0604020202020204" pitchFamily="34" charset="0"/>
            </a:endParaRPr>
          </a:p>
          <a:p>
            <a:pPr marL="514350" indent="-514350" algn="just">
              <a:lnSpc>
                <a:spcPct val="110000"/>
              </a:lnSpc>
              <a:buFont typeface="Arial" panose="020B0604020202020204" pitchFamily="34" charset="0"/>
              <a:buChar char="•"/>
            </a:pPr>
            <a:r>
              <a:rPr lang="en-GB" sz="2400" b="1" dirty="0">
                <a:effectLst/>
                <a:latin typeface="Quattrocento" panose="020B0604020202020204" charset="0"/>
                <a:cs typeface="Arial" panose="020B0604020202020204" pitchFamily="34" charset="0"/>
              </a:rPr>
              <a:t>Bannister M.T., Gladman B.J., Kavelaars J.J. at al. </a:t>
            </a:r>
            <a:r>
              <a:rPr lang="en-GB" sz="2400" dirty="0">
                <a:effectLst/>
                <a:latin typeface="Quattrocento" panose="020B0604020202020204" charset="0"/>
                <a:cs typeface="Arial" panose="020B0604020202020204" pitchFamily="34" charset="0"/>
              </a:rPr>
              <a:t>(2018). </a:t>
            </a:r>
            <a:r>
              <a:rPr lang="en-GB" sz="2400" i="1" dirty="0">
                <a:effectLst/>
                <a:latin typeface="Quattrocento" panose="020B0604020202020204" charset="0"/>
                <a:cs typeface="Arial" panose="020B0604020202020204" pitchFamily="34" charset="0"/>
              </a:rPr>
              <a:t>OSSOS. VII. 800+ Trans-</a:t>
            </a:r>
            <a:r>
              <a:rPr lang="en-GB" sz="2400" i="1" dirty="0" err="1">
                <a:effectLst/>
                <a:latin typeface="Quattrocento" panose="020B0604020202020204" charset="0"/>
                <a:cs typeface="Arial" panose="020B0604020202020204" pitchFamily="34" charset="0"/>
              </a:rPr>
              <a:t>Neptunian</a:t>
            </a:r>
            <a:r>
              <a:rPr lang="en-GB" sz="2400" i="1" dirty="0">
                <a:effectLst/>
                <a:latin typeface="Quattrocento" panose="020B0604020202020204" charset="0"/>
                <a:cs typeface="Arial" panose="020B0604020202020204" pitchFamily="34" charset="0"/>
              </a:rPr>
              <a:t> Objects—The Complete Data Release</a:t>
            </a:r>
            <a:r>
              <a:rPr lang="en-GB" sz="2400" dirty="0">
                <a:effectLst/>
                <a:latin typeface="Quattrocento" panose="020B0604020202020204" charset="0"/>
                <a:cs typeface="Arial" panose="020B0604020202020204" pitchFamily="34" charset="0"/>
              </a:rPr>
              <a:t>. The Astrophysical Journal Supplement Series, Vol. 236, p. 18-37. </a:t>
            </a:r>
            <a:r>
              <a:rPr lang="en-GB" sz="2400" dirty="0">
                <a:effectLst/>
                <a:latin typeface="Quattrocento" panose="020B0604020202020204" charset="0"/>
                <a:cs typeface="Arial" panose="020B0604020202020204" pitchFamily="34" charset="0"/>
                <a:hlinkClick r:id="rId6"/>
              </a:rPr>
              <a:t>https://doi.org/10.3847/1538-4365/aab77a</a:t>
            </a:r>
            <a:endParaRPr lang="en-GB" sz="2400" dirty="0">
              <a:effectLst/>
              <a:latin typeface="Quattrocento" panose="020B0604020202020204" charset="0"/>
              <a:cs typeface="Arial" panose="020B0604020202020204" pitchFamily="34" charset="0"/>
            </a:endParaRPr>
          </a:p>
          <a:p>
            <a:pPr marL="514350" indent="-514350" algn="just">
              <a:lnSpc>
                <a:spcPct val="110000"/>
              </a:lnSpc>
              <a:buFont typeface="Arial" panose="020B0604020202020204" pitchFamily="34" charset="0"/>
              <a:buChar char="•"/>
            </a:pPr>
            <a:r>
              <a:rPr lang="en-GB" sz="2400" b="1" dirty="0">
                <a:effectLst/>
                <a:latin typeface="Quattrocento" panose="020B0604020202020204" charset="0"/>
                <a:cs typeface="Arial" panose="020B0604020202020204" pitchFamily="34" charset="0"/>
              </a:rPr>
              <a:t>Lawler S.M., Kavelaars J.J., </a:t>
            </a:r>
            <a:r>
              <a:rPr lang="en-GB" sz="2400" b="1" dirty="0" err="1">
                <a:effectLst/>
                <a:latin typeface="Quattrocento" panose="020B0604020202020204" charset="0"/>
                <a:cs typeface="Arial" panose="020B0604020202020204" pitchFamily="34" charset="0"/>
              </a:rPr>
              <a:t>Alexandersen</a:t>
            </a:r>
            <a:r>
              <a:rPr lang="en-GB" sz="2400" b="1" dirty="0">
                <a:effectLst/>
                <a:latin typeface="Quattrocento" panose="020B0604020202020204" charset="0"/>
                <a:cs typeface="Arial" panose="020B0604020202020204" pitchFamily="34" charset="0"/>
              </a:rPr>
              <a:t> M. et al. </a:t>
            </a:r>
            <a:r>
              <a:rPr lang="en-GB" sz="2400" dirty="0">
                <a:effectLst/>
                <a:latin typeface="Quattrocento" panose="020B0604020202020204" charset="0"/>
                <a:cs typeface="Arial" panose="020B0604020202020204" pitchFamily="34" charset="0"/>
              </a:rPr>
              <a:t>(2018). </a:t>
            </a:r>
            <a:r>
              <a:rPr lang="en-GB" sz="2400" i="1" dirty="0">
                <a:effectLst/>
                <a:latin typeface="Quattrocento" panose="020B0604020202020204" charset="0"/>
                <a:cs typeface="Arial" panose="020B0604020202020204" pitchFamily="34" charset="0"/>
              </a:rPr>
              <a:t>OSSOS: X. How to Use a Survey Simulator: Statistical Testing of Dynamical Models Against the Real Kuiper Belt</a:t>
            </a:r>
            <a:r>
              <a:rPr lang="en-GB" sz="2400" dirty="0">
                <a:effectLst/>
                <a:latin typeface="Quattrocento" panose="020B0604020202020204" charset="0"/>
                <a:cs typeface="Arial" panose="020B0604020202020204" pitchFamily="34" charset="0"/>
              </a:rPr>
              <a:t>. Frontiers in Astronomy and Space Sciences, Vol. 5, Article 14. </a:t>
            </a:r>
            <a:r>
              <a:rPr lang="en-GB" sz="2400" dirty="0">
                <a:effectLst/>
                <a:latin typeface="Quattrocento" panose="020B0604020202020204" charset="0"/>
                <a:cs typeface="Arial" panose="020B0604020202020204" pitchFamily="34" charset="0"/>
                <a:hlinkClick r:id="rId7"/>
              </a:rPr>
              <a:t>https://doi.org/10.3389/fspas.2018.00014</a:t>
            </a:r>
            <a:endParaRPr lang="en-GB" sz="2400" dirty="0">
              <a:effectLst/>
              <a:latin typeface="Quattrocento" panose="020B0604020202020204" charset="0"/>
              <a:cs typeface="Arial" panose="020B0604020202020204" pitchFamily="34" charset="0"/>
            </a:endParaRPr>
          </a:p>
        </p:txBody>
      </p:sp>
      <p:sp>
        <p:nvSpPr>
          <p:cNvPr id="46" name="Rectangle 10">
            <a:extLst>
              <a:ext uri="{FF2B5EF4-FFF2-40B4-BE49-F238E27FC236}">
                <a16:creationId xmlns:a16="http://schemas.microsoft.com/office/drawing/2014/main" id="{205EA6C9-9895-4340-8BE9-7B9F7C8A5694}"/>
              </a:ext>
            </a:extLst>
          </p:cNvPr>
          <p:cNvSpPr>
            <a:spLocks noChangeArrowheads="1"/>
          </p:cNvSpPr>
          <p:nvPr/>
        </p:nvSpPr>
        <p:spPr bwMode="auto">
          <a:xfrm>
            <a:off x="23944216" y="24687635"/>
            <a:ext cx="19231593" cy="1127624"/>
          </a:xfrm>
          <a:custGeom>
            <a:avLst/>
            <a:gdLst>
              <a:gd name="connsiteX0" fmla="*/ 0 w 14156216"/>
              <a:gd name="connsiteY0" fmla="*/ 0 h 1127624"/>
              <a:gd name="connsiteX1" fmla="*/ 13630495 w 14156216"/>
              <a:gd name="connsiteY1" fmla="*/ 0 h 1127624"/>
              <a:gd name="connsiteX2" fmla="*/ 14156216 w 14156216"/>
              <a:gd name="connsiteY2" fmla="*/ 525721 h 1127624"/>
              <a:gd name="connsiteX3" fmla="*/ 14156216 w 14156216"/>
              <a:gd name="connsiteY3" fmla="*/ 1127624 h 1127624"/>
              <a:gd name="connsiteX4" fmla="*/ 0 w 14156216"/>
              <a:gd name="connsiteY4" fmla="*/ 1127624 h 1127624"/>
              <a:gd name="connsiteX5" fmla="*/ 0 w 14156216"/>
              <a:gd name="connsiteY5" fmla="*/ 0 h 1127624"/>
              <a:gd name="connsiteX6" fmla="*/ 0 w 14156216"/>
              <a:gd name="connsiteY6" fmla="*/ 0 h 1127624"/>
              <a:gd name="connsiteX0" fmla="*/ 0 w 14168916"/>
              <a:gd name="connsiteY0" fmla="*/ 0 h 1127624"/>
              <a:gd name="connsiteX1" fmla="*/ 13630495 w 14168916"/>
              <a:gd name="connsiteY1" fmla="*/ 0 h 1127624"/>
              <a:gd name="connsiteX2" fmla="*/ 14168916 w 14168916"/>
              <a:gd name="connsiteY2" fmla="*/ 5021 h 1127624"/>
              <a:gd name="connsiteX3" fmla="*/ 14156216 w 14168916"/>
              <a:gd name="connsiteY3" fmla="*/ 1127624 h 1127624"/>
              <a:gd name="connsiteX4" fmla="*/ 0 w 14168916"/>
              <a:gd name="connsiteY4" fmla="*/ 1127624 h 1127624"/>
              <a:gd name="connsiteX5" fmla="*/ 0 w 14168916"/>
              <a:gd name="connsiteY5" fmla="*/ 0 h 1127624"/>
              <a:gd name="connsiteX6" fmla="*/ 0 w 14168916"/>
              <a:gd name="connsiteY6" fmla="*/ 0 h 1127624"/>
              <a:gd name="connsiteX0" fmla="*/ 0 w 14168916"/>
              <a:gd name="connsiteY0" fmla="*/ 317500 h 1127624"/>
              <a:gd name="connsiteX1" fmla="*/ 13630495 w 14168916"/>
              <a:gd name="connsiteY1" fmla="*/ 0 h 1127624"/>
              <a:gd name="connsiteX2" fmla="*/ 14168916 w 14168916"/>
              <a:gd name="connsiteY2" fmla="*/ 5021 h 1127624"/>
              <a:gd name="connsiteX3" fmla="*/ 14156216 w 14168916"/>
              <a:gd name="connsiteY3" fmla="*/ 1127624 h 1127624"/>
              <a:gd name="connsiteX4" fmla="*/ 0 w 14168916"/>
              <a:gd name="connsiteY4" fmla="*/ 1127624 h 1127624"/>
              <a:gd name="connsiteX5" fmla="*/ 0 w 14168916"/>
              <a:gd name="connsiteY5" fmla="*/ 0 h 1127624"/>
              <a:gd name="connsiteX6" fmla="*/ 0 w 14168916"/>
              <a:gd name="connsiteY6" fmla="*/ 317500 h 1127624"/>
              <a:gd name="connsiteX0" fmla="*/ 0 w 14168916"/>
              <a:gd name="connsiteY0" fmla="*/ 368300 h 1178424"/>
              <a:gd name="connsiteX1" fmla="*/ 498695 w 14168916"/>
              <a:gd name="connsiteY1" fmla="*/ 0 h 1178424"/>
              <a:gd name="connsiteX2" fmla="*/ 14168916 w 14168916"/>
              <a:gd name="connsiteY2" fmla="*/ 55821 h 1178424"/>
              <a:gd name="connsiteX3" fmla="*/ 14156216 w 14168916"/>
              <a:gd name="connsiteY3" fmla="*/ 1178424 h 1178424"/>
              <a:gd name="connsiteX4" fmla="*/ 0 w 14168916"/>
              <a:gd name="connsiteY4" fmla="*/ 1178424 h 1178424"/>
              <a:gd name="connsiteX5" fmla="*/ 0 w 14168916"/>
              <a:gd name="connsiteY5" fmla="*/ 50800 h 1178424"/>
              <a:gd name="connsiteX6" fmla="*/ 0 w 14168916"/>
              <a:gd name="connsiteY6" fmla="*/ 368300 h 1178424"/>
              <a:gd name="connsiteX0" fmla="*/ 0 w 14168916"/>
              <a:gd name="connsiteY0" fmla="*/ 317500 h 1127624"/>
              <a:gd name="connsiteX1" fmla="*/ 498695 w 14168916"/>
              <a:gd name="connsiteY1" fmla="*/ 0 h 1127624"/>
              <a:gd name="connsiteX2" fmla="*/ 14168916 w 14168916"/>
              <a:gd name="connsiteY2" fmla="*/ 5021 h 1127624"/>
              <a:gd name="connsiteX3" fmla="*/ 14156216 w 14168916"/>
              <a:gd name="connsiteY3" fmla="*/ 1127624 h 1127624"/>
              <a:gd name="connsiteX4" fmla="*/ 0 w 14168916"/>
              <a:gd name="connsiteY4" fmla="*/ 1127624 h 1127624"/>
              <a:gd name="connsiteX5" fmla="*/ 0 w 14168916"/>
              <a:gd name="connsiteY5" fmla="*/ 0 h 1127624"/>
              <a:gd name="connsiteX6" fmla="*/ 0 w 14168916"/>
              <a:gd name="connsiteY6" fmla="*/ 317500 h 1127624"/>
              <a:gd name="connsiteX0" fmla="*/ 25400 w 14168916"/>
              <a:gd name="connsiteY0" fmla="*/ 393700 h 1127624"/>
              <a:gd name="connsiteX1" fmla="*/ 498695 w 14168916"/>
              <a:gd name="connsiteY1" fmla="*/ 0 h 1127624"/>
              <a:gd name="connsiteX2" fmla="*/ 14168916 w 14168916"/>
              <a:gd name="connsiteY2" fmla="*/ 5021 h 1127624"/>
              <a:gd name="connsiteX3" fmla="*/ 14156216 w 14168916"/>
              <a:gd name="connsiteY3" fmla="*/ 1127624 h 1127624"/>
              <a:gd name="connsiteX4" fmla="*/ 0 w 14168916"/>
              <a:gd name="connsiteY4" fmla="*/ 1127624 h 1127624"/>
              <a:gd name="connsiteX5" fmla="*/ 0 w 14168916"/>
              <a:gd name="connsiteY5" fmla="*/ 0 h 1127624"/>
              <a:gd name="connsiteX6" fmla="*/ 25400 w 14168916"/>
              <a:gd name="connsiteY6" fmla="*/ 393700 h 1127624"/>
              <a:gd name="connsiteX0" fmla="*/ 38100 w 14181616"/>
              <a:gd name="connsiteY0" fmla="*/ 393700 h 1127624"/>
              <a:gd name="connsiteX1" fmla="*/ 511395 w 14181616"/>
              <a:gd name="connsiteY1" fmla="*/ 0 h 1127624"/>
              <a:gd name="connsiteX2" fmla="*/ 14181616 w 14181616"/>
              <a:gd name="connsiteY2" fmla="*/ 5021 h 1127624"/>
              <a:gd name="connsiteX3" fmla="*/ 14168916 w 14181616"/>
              <a:gd name="connsiteY3" fmla="*/ 1127624 h 1127624"/>
              <a:gd name="connsiteX4" fmla="*/ 12700 w 14181616"/>
              <a:gd name="connsiteY4" fmla="*/ 1127624 h 1127624"/>
              <a:gd name="connsiteX5" fmla="*/ 0 w 14181616"/>
              <a:gd name="connsiteY5" fmla="*/ 685800 h 1127624"/>
              <a:gd name="connsiteX6" fmla="*/ 38100 w 14181616"/>
              <a:gd name="connsiteY6" fmla="*/ 393700 h 1127624"/>
              <a:gd name="connsiteX0" fmla="*/ 25400 w 14168916"/>
              <a:gd name="connsiteY0" fmla="*/ 393700 h 1127624"/>
              <a:gd name="connsiteX1" fmla="*/ 498695 w 14168916"/>
              <a:gd name="connsiteY1" fmla="*/ 0 h 1127624"/>
              <a:gd name="connsiteX2" fmla="*/ 14168916 w 14168916"/>
              <a:gd name="connsiteY2" fmla="*/ 5021 h 1127624"/>
              <a:gd name="connsiteX3" fmla="*/ 14156216 w 14168916"/>
              <a:gd name="connsiteY3" fmla="*/ 1127624 h 1127624"/>
              <a:gd name="connsiteX4" fmla="*/ 0 w 14168916"/>
              <a:gd name="connsiteY4" fmla="*/ 1127624 h 1127624"/>
              <a:gd name="connsiteX5" fmla="*/ 25400 w 14168916"/>
              <a:gd name="connsiteY5" fmla="*/ 685800 h 1127624"/>
              <a:gd name="connsiteX6" fmla="*/ 25400 w 14168916"/>
              <a:gd name="connsiteY6" fmla="*/ 393700 h 1127624"/>
              <a:gd name="connsiteX0" fmla="*/ 25400 w 14168916"/>
              <a:gd name="connsiteY0" fmla="*/ 393700 h 1127624"/>
              <a:gd name="connsiteX1" fmla="*/ 498695 w 14168916"/>
              <a:gd name="connsiteY1" fmla="*/ 0 h 1127624"/>
              <a:gd name="connsiteX2" fmla="*/ 14168916 w 14168916"/>
              <a:gd name="connsiteY2" fmla="*/ 5021 h 1127624"/>
              <a:gd name="connsiteX3" fmla="*/ 14156216 w 14168916"/>
              <a:gd name="connsiteY3" fmla="*/ 1127624 h 1127624"/>
              <a:gd name="connsiteX4" fmla="*/ 0 w 14168916"/>
              <a:gd name="connsiteY4" fmla="*/ 1127624 h 1127624"/>
              <a:gd name="connsiteX5" fmla="*/ 0 w 14168916"/>
              <a:gd name="connsiteY5" fmla="*/ 685800 h 1127624"/>
              <a:gd name="connsiteX6" fmla="*/ 25400 w 14168916"/>
              <a:gd name="connsiteY6" fmla="*/ 393700 h 1127624"/>
              <a:gd name="connsiteX0" fmla="*/ 0 w 14172091"/>
              <a:gd name="connsiteY0" fmla="*/ 393700 h 1127624"/>
              <a:gd name="connsiteX1" fmla="*/ 501870 w 14172091"/>
              <a:gd name="connsiteY1" fmla="*/ 0 h 1127624"/>
              <a:gd name="connsiteX2" fmla="*/ 14172091 w 14172091"/>
              <a:gd name="connsiteY2" fmla="*/ 5021 h 1127624"/>
              <a:gd name="connsiteX3" fmla="*/ 14159391 w 14172091"/>
              <a:gd name="connsiteY3" fmla="*/ 1127624 h 1127624"/>
              <a:gd name="connsiteX4" fmla="*/ 3175 w 14172091"/>
              <a:gd name="connsiteY4" fmla="*/ 1127624 h 1127624"/>
              <a:gd name="connsiteX5" fmla="*/ 3175 w 14172091"/>
              <a:gd name="connsiteY5" fmla="*/ 685800 h 1127624"/>
              <a:gd name="connsiteX6" fmla="*/ 0 w 14172091"/>
              <a:gd name="connsiteY6" fmla="*/ 393700 h 1127624"/>
              <a:gd name="connsiteX0" fmla="*/ 0 w 14176854"/>
              <a:gd name="connsiteY0" fmla="*/ 446087 h 1127624"/>
              <a:gd name="connsiteX1" fmla="*/ 506633 w 14176854"/>
              <a:gd name="connsiteY1" fmla="*/ 0 h 1127624"/>
              <a:gd name="connsiteX2" fmla="*/ 14176854 w 14176854"/>
              <a:gd name="connsiteY2" fmla="*/ 5021 h 1127624"/>
              <a:gd name="connsiteX3" fmla="*/ 14164154 w 14176854"/>
              <a:gd name="connsiteY3" fmla="*/ 1127624 h 1127624"/>
              <a:gd name="connsiteX4" fmla="*/ 7938 w 14176854"/>
              <a:gd name="connsiteY4" fmla="*/ 1127624 h 1127624"/>
              <a:gd name="connsiteX5" fmla="*/ 7938 w 14176854"/>
              <a:gd name="connsiteY5" fmla="*/ 685800 h 1127624"/>
              <a:gd name="connsiteX6" fmla="*/ 0 w 14176854"/>
              <a:gd name="connsiteY6" fmla="*/ 446087 h 1127624"/>
              <a:gd name="connsiteX0" fmla="*/ 0 w 14172092"/>
              <a:gd name="connsiteY0" fmla="*/ 488950 h 1127624"/>
              <a:gd name="connsiteX1" fmla="*/ 501871 w 14172092"/>
              <a:gd name="connsiteY1" fmla="*/ 0 h 1127624"/>
              <a:gd name="connsiteX2" fmla="*/ 14172092 w 14172092"/>
              <a:gd name="connsiteY2" fmla="*/ 5021 h 1127624"/>
              <a:gd name="connsiteX3" fmla="*/ 14159392 w 14172092"/>
              <a:gd name="connsiteY3" fmla="*/ 1127624 h 1127624"/>
              <a:gd name="connsiteX4" fmla="*/ 3176 w 14172092"/>
              <a:gd name="connsiteY4" fmla="*/ 1127624 h 1127624"/>
              <a:gd name="connsiteX5" fmla="*/ 3176 w 14172092"/>
              <a:gd name="connsiteY5" fmla="*/ 685800 h 1127624"/>
              <a:gd name="connsiteX6" fmla="*/ 0 w 14172092"/>
              <a:gd name="connsiteY6" fmla="*/ 488950 h 1127624"/>
              <a:gd name="connsiteX0" fmla="*/ 0 w 14172092"/>
              <a:gd name="connsiteY0" fmla="*/ 492125 h 1130799"/>
              <a:gd name="connsiteX1" fmla="*/ 490175 w 14172092"/>
              <a:gd name="connsiteY1" fmla="*/ 0 h 1130799"/>
              <a:gd name="connsiteX2" fmla="*/ 14172092 w 14172092"/>
              <a:gd name="connsiteY2" fmla="*/ 8196 h 1130799"/>
              <a:gd name="connsiteX3" fmla="*/ 14159392 w 14172092"/>
              <a:gd name="connsiteY3" fmla="*/ 1130799 h 1130799"/>
              <a:gd name="connsiteX4" fmla="*/ 3176 w 14172092"/>
              <a:gd name="connsiteY4" fmla="*/ 1130799 h 1130799"/>
              <a:gd name="connsiteX5" fmla="*/ 3176 w 14172092"/>
              <a:gd name="connsiteY5" fmla="*/ 688975 h 1130799"/>
              <a:gd name="connsiteX6" fmla="*/ 0 w 14172092"/>
              <a:gd name="connsiteY6" fmla="*/ 492125 h 1130799"/>
              <a:gd name="connsiteX0" fmla="*/ 3969 w 14169043"/>
              <a:gd name="connsiteY0" fmla="*/ 663575 h 1130799"/>
              <a:gd name="connsiteX1" fmla="*/ 487126 w 14169043"/>
              <a:gd name="connsiteY1" fmla="*/ 0 h 1130799"/>
              <a:gd name="connsiteX2" fmla="*/ 14169043 w 14169043"/>
              <a:gd name="connsiteY2" fmla="*/ 8196 h 1130799"/>
              <a:gd name="connsiteX3" fmla="*/ 14156343 w 14169043"/>
              <a:gd name="connsiteY3" fmla="*/ 1130799 h 1130799"/>
              <a:gd name="connsiteX4" fmla="*/ 127 w 14169043"/>
              <a:gd name="connsiteY4" fmla="*/ 1130799 h 1130799"/>
              <a:gd name="connsiteX5" fmla="*/ 127 w 14169043"/>
              <a:gd name="connsiteY5" fmla="*/ 688975 h 1130799"/>
              <a:gd name="connsiteX6" fmla="*/ 3969 w 14169043"/>
              <a:gd name="connsiteY6" fmla="*/ 663575 h 1130799"/>
              <a:gd name="connsiteX0" fmla="*/ 3969 w 14169043"/>
              <a:gd name="connsiteY0" fmla="*/ 660400 h 1130799"/>
              <a:gd name="connsiteX1" fmla="*/ 487126 w 14169043"/>
              <a:gd name="connsiteY1" fmla="*/ 0 h 1130799"/>
              <a:gd name="connsiteX2" fmla="*/ 14169043 w 14169043"/>
              <a:gd name="connsiteY2" fmla="*/ 8196 h 1130799"/>
              <a:gd name="connsiteX3" fmla="*/ 14156343 w 14169043"/>
              <a:gd name="connsiteY3" fmla="*/ 1130799 h 1130799"/>
              <a:gd name="connsiteX4" fmla="*/ 127 w 14169043"/>
              <a:gd name="connsiteY4" fmla="*/ 1130799 h 1130799"/>
              <a:gd name="connsiteX5" fmla="*/ 127 w 14169043"/>
              <a:gd name="connsiteY5" fmla="*/ 688975 h 1130799"/>
              <a:gd name="connsiteX6" fmla="*/ 3969 w 14169043"/>
              <a:gd name="connsiteY6" fmla="*/ 660400 h 1130799"/>
              <a:gd name="connsiteX0" fmla="*/ 3969 w 14169043"/>
              <a:gd name="connsiteY0" fmla="*/ 527050 h 1130799"/>
              <a:gd name="connsiteX1" fmla="*/ 487126 w 14169043"/>
              <a:gd name="connsiteY1" fmla="*/ 0 h 1130799"/>
              <a:gd name="connsiteX2" fmla="*/ 14169043 w 14169043"/>
              <a:gd name="connsiteY2" fmla="*/ 8196 h 1130799"/>
              <a:gd name="connsiteX3" fmla="*/ 14156343 w 14169043"/>
              <a:gd name="connsiteY3" fmla="*/ 1130799 h 1130799"/>
              <a:gd name="connsiteX4" fmla="*/ 127 w 14169043"/>
              <a:gd name="connsiteY4" fmla="*/ 1130799 h 1130799"/>
              <a:gd name="connsiteX5" fmla="*/ 127 w 14169043"/>
              <a:gd name="connsiteY5" fmla="*/ 688975 h 1130799"/>
              <a:gd name="connsiteX6" fmla="*/ 3969 w 14169043"/>
              <a:gd name="connsiteY6" fmla="*/ 527050 h 1130799"/>
              <a:gd name="connsiteX0" fmla="*/ 3969 w 14169043"/>
              <a:gd name="connsiteY0" fmla="*/ 523875 h 1127624"/>
              <a:gd name="connsiteX1" fmla="*/ 421625 w 14169043"/>
              <a:gd name="connsiteY1" fmla="*/ 0 h 1127624"/>
              <a:gd name="connsiteX2" fmla="*/ 14169043 w 14169043"/>
              <a:gd name="connsiteY2" fmla="*/ 5021 h 1127624"/>
              <a:gd name="connsiteX3" fmla="*/ 14156343 w 14169043"/>
              <a:gd name="connsiteY3" fmla="*/ 1127624 h 1127624"/>
              <a:gd name="connsiteX4" fmla="*/ 127 w 14169043"/>
              <a:gd name="connsiteY4" fmla="*/ 1127624 h 1127624"/>
              <a:gd name="connsiteX5" fmla="*/ 127 w 14169043"/>
              <a:gd name="connsiteY5" fmla="*/ 685800 h 1127624"/>
              <a:gd name="connsiteX6" fmla="*/ 3969 w 14169043"/>
              <a:gd name="connsiteY6" fmla="*/ 523875 h 1127624"/>
              <a:gd name="connsiteX0" fmla="*/ 0 w 14169753"/>
              <a:gd name="connsiteY0" fmla="*/ 549275 h 1127624"/>
              <a:gd name="connsiteX1" fmla="*/ 422335 w 14169753"/>
              <a:gd name="connsiteY1" fmla="*/ 0 h 1127624"/>
              <a:gd name="connsiteX2" fmla="*/ 14169753 w 14169753"/>
              <a:gd name="connsiteY2" fmla="*/ 5021 h 1127624"/>
              <a:gd name="connsiteX3" fmla="*/ 14157053 w 14169753"/>
              <a:gd name="connsiteY3" fmla="*/ 1127624 h 1127624"/>
              <a:gd name="connsiteX4" fmla="*/ 837 w 14169753"/>
              <a:gd name="connsiteY4" fmla="*/ 1127624 h 1127624"/>
              <a:gd name="connsiteX5" fmla="*/ 837 w 14169753"/>
              <a:gd name="connsiteY5" fmla="*/ 685800 h 1127624"/>
              <a:gd name="connsiteX6" fmla="*/ 0 w 14169753"/>
              <a:gd name="connsiteY6" fmla="*/ 549275 h 112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9753" h="1127624">
                <a:moveTo>
                  <a:pt x="0" y="549275"/>
                </a:moveTo>
                <a:lnTo>
                  <a:pt x="422335" y="0"/>
                </a:lnTo>
                <a:lnTo>
                  <a:pt x="14169753" y="5021"/>
                </a:lnTo>
                <a:lnTo>
                  <a:pt x="14157053" y="1127624"/>
                </a:lnTo>
                <a:lnTo>
                  <a:pt x="837" y="1127624"/>
                </a:lnTo>
                <a:lnTo>
                  <a:pt x="837" y="685800"/>
                </a:lnTo>
                <a:cubicBezTo>
                  <a:pt x="-221" y="588433"/>
                  <a:pt x="1058" y="646642"/>
                  <a:pt x="0" y="549275"/>
                </a:cubicBezTo>
                <a:close/>
              </a:path>
            </a:pathLst>
          </a:custGeom>
          <a:solidFill>
            <a:schemeClr val="bg1">
              <a:lumMod val="50000"/>
            </a:schemeClr>
          </a:solidFill>
          <a:ln w="12700">
            <a:noFill/>
            <a:miter lim="800000"/>
          </a:ln>
        </p:spPr>
        <p:txBody>
          <a:bodyPr wrap="none" lIns="274320" tIns="73152" rIns="274320" bIns="68563" anchor="ctr" anchorCtr="0"/>
          <a:lstStyle>
            <a:defPPr>
              <a:defRPr kern="1200" smtId="4294967295"/>
            </a:defPPr>
          </a:lstStyle>
          <a:p>
            <a:pPr defTabSz="4702588">
              <a:defRPr/>
            </a:pPr>
            <a:r>
              <a:rPr lang="en-US" sz="6000" b="1" dirty="0">
                <a:solidFill>
                  <a:schemeClr val="bg1"/>
                </a:solidFill>
                <a:effectLst/>
                <a:latin typeface="Quattrocento" panose="02020802030000000404" pitchFamily="18" charset="0"/>
              </a:rPr>
              <a:t>Acknowledgement &amp; more</a:t>
            </a:r>
          </a:p>
        </p:txBody>
      </p:sp>
      <p:pic>
        <p:nvPicPr>
          <p:cNvPr id="47" name="Image 4">
            <a:extLst>
              <a:ext uri="{FF2B5EF4-FFF2-40B4-BE49-F238E27FC236}">
                <a16:creationId xmlns:a16="http://schemas.microsoft.com/office/drawing/2014/main" id="{790AD3F1-78F3-47D9-A971-05EFAC1B55EB}"/>
              </a:ext>
            </a:extLst>
          </p:cNvPr>
          <p:cNvPicPr>
            <a:picLocks noChangeAspect="1"/>
          </p:cNvPicPr>
          <p:nvPr/>
        </p:nvPicPr>
        <p:blipFill>
          <a:blip r:embed="rId8"/>
          <a:stretch>
            <a:fillRect/>
          </a:stretch>
        </p:blipFill>
        <p:spPr>
          <a:xfrm>
            <a:off x="14363338" y="14059496"/>
            <a:ext cx="8673184" cy="15799076"/>
          </a:xfrm>
          <a:prstGeom prst="rect">
            <a:avLst/>
          </a:prstGeom>
        </p:spPr>
      </p:pic>
      <p:sp>
        <p:nvSpPr>
          <p:cNvPr id="48" name="TextBox 19">
            <a:extLst>
              <a:ext uri="{FF2B5EF4-FFF2-40B4-BE49-F238E27FC236}">
                <a16:creationId xmlns:a16="http://schemas.microsoft.com/office/drawing/2014/main" id="{947222A8-74B4-44D3-B1CC-EBA3220FFC05}"/>
              </a:ext>
            </a:extLst>
          </p:cNvPr>
          <p:cNvSpPr txBox="1">
            <a:spLocks noChangeArrowheads="1"/>
          </p:cNvSpPr>
          <p:nvPr/>
        </p:nvSpPr>
        <p:spPr bwMode="auto">
          <a:xfrm>
            <a:off x="14416745" y="30335940"/>
            <a:ext cx="8504790" cy="210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ctr">
              <a:lnSpc>
                <a:spcPct val="110000"/>
              </a:lnSpc>
            </a:pPr>
            <a:r>
              <a:rPr lang="en-US" sz="2400" b="1" dirty="0">
                <a:effectLst/>
                <a:latin typeface="Quattrocento Sans" panose="020B0502050000020003" pitchFamily="34" charset="0"/>
                <a:cs typeface="Arial" panose="020B0604020202020204" pitchFamily="34" charset="0"/>
              </a:rPr>
              <a:t>Fig. 1</a:t>
            </a:r>
            <a:r>
              <a:rPr lang="en-US" sz="2400" dirty="0">
                <a:effectLst/>
                <a:latin typeface="Quattrocento Sans" panose="020B0502050000020003" pitchFamily="34" charset="0"/>
                <a:cs typeface="Arial" panose="020B0604020202020204" pitchFamily="34" charset="0"/>
              </a:rPr>
              <a:t> Schema of the method that allow to get information about the detection efficiency, extracted from the paper “A highly automated moving object detection package” by J-M Petit et al. (2004)</a:t>
            </a:r>
          </a:p>
          <a:p>
            <a:pPr algn="ctr">
              <a:lnSpc>
                <a:spcPct val="110000"/>
              </a:lnSpc>
            </a:pPr>
            <a:endParaRPr lang="en-US" sz="2400" dirty="0">
              <a:effectLst/>
              <a:latin typeface="Quattrocento Sans" panose="020B0502050000020003" pitchFamily="34" charset="0"/>
              <a:cs typeface="Arial" panose="020B0604020202020204" pitchFamily="34" charset="0"/>
            </a:endParaRPr>
          </a:p>
        </p:txBody>
      </p:sp>
      <p:pic>
        <p:nvPicPr>
          <p:cNvPr id="49" name="Picture 48" descr="A picture containing logo&#10;&#10;Description automatically generated">
            <a:extLst>
              <a:ext uri="{FF2B5EF4-FFF2-40B4-BE49-F238E27FC236}">
                <a16:creationId xmlns:a16="http://schemas.microsoft.com/office/drawing/2014/main" id="{23B17544-4FFA-4CD0-BCED-DB73D96345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23714" y="2150255"/>
            <a:ext cx="5274027" cy="2454057"/>
          </a:xfrm>
          <a:prstGeom prst="rect">
            <a:avLst/>
          </a:prstGeom>
        </p:spPr>
      </p:pic>
      <p:pic>
        <p:nvPicPr>
          <p:cNvPr id="50" name="Picture 49">
            <a:extLst>
              <a:ext uri="{FF2B5EF4-FFF2-40B4-BE49-F238E27FC236}">
                <a16:creationId xmlns:a16="http://schemas.microsoft.com/office/drawing/2014/main" id="{571CF360-899D-4B44-8F74-6D4087AC1EE1}"/>
              </a:ext>
            </a:extLst>
          </p:cNvPr>
          <p:cNvPicPr>
            <a:picLocks noChangeAspect="1"/>
          </p:cNvPicPr>
          <p:nvPr/>
        </p:nvPicPr>
        <p:blipFill>
          <a:blip r:embed="rId10"/>
          <a:stretch>
            <a:fillRect/>
          </a:stretch>
        </p:blipFill>
        <p:spPr>
          <a:xfrm>
            <a:off x="31234053" y="15797922"/>
            <a:ext cx="9335110" cy="6591244"/>
          </a:xfrm>
          <a:prstGeom prst="rect">
            <a:avLst/>
          </a:prstGeom>
        </p:spPr>
      </p:pic>
      <p:sp>
        <p:nvSpPr>
          <p:cNvPr id="51" name="TextBox 19">
            <a:extLst>
              <a:ext uri="{FF2B5EF4-FFF2-40B4-BE49-F238E27FC236}">
                <a16:creationId xmlns:a16="http://schemas.microsoft.com/office/drawing/2014/main" id="{756FEB88-5F01-4C65-9E14-0E105F8E8E19}"/>
              </a:ext>
            </a:extLst>
          </p:cNvPr>
          <p:cNvSpPr txBox="1">
            <a:spLocks noChangeArrowheads="1"/>
          </p:cNvSpPr>
          <p:nvPr/>
        </p:nvSpPr>
        <p:spPr bwMode="auto">
          <a:xfrm>
            <a:off x="920722" y="8709172"/>
            <a:ext cx="12154038" cy="9026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07000"/>
              </a:lnSpc>
              <a:spcAft>
                <a:spcPts val="800"/>
              </a:spcAft>
            </a:pPr>
            <a:r>
              <a:rPr lang="en-GB" sz="3200" dirty="0">
                <a:effectLst/>
                <a:latin typeface="Calibri" panose="020F0502020204030204" pitchFamily="34" charset="0"/>
                <a:ea typeface="Calibri" panose="020F0502020204030204" pitchFamily="34" charset="0"/>
                <a:cs typeface="Arial" panose="020B0604020202020204" pitchFamily="34" charset="0"/>
              </a:rPr>
              <a:t>Due to their high magnitude, Trans-Neptunian Objects (TNO) are very difficult to observe. To detect them, the use of image processing algorithms is necessary to sort out the thousands of light sources, observable on a telescope image, in order to make the confirmation task humanly feasible (Table 1). These algorithms must eliminate most of the false detections, while letting through as many real objects as possible. One needs then to determine how efficient is this process. The methods developed so far to determine this efficiency do not scale easily with the data load of the next generation surveys. Then, the angle of attack is to exploit a Machine Learning algorithm in which we will have previously introduced the various parameters that can determine this efficiency, then to train this algorithm to find the efficiency that we have already obtained on the pictures processed so far by the current methods. From there, if the algorithm manages to find the expected efficiencies, we will then be able to study the weight given to each of the parameters in order to have a more precise idea of the elements that influence the detection efficiency.</a:t>
            </a:r>
          </a:p>
        </p:txBody>
      </p:sp>
      <p:sp>
        <p:nvSpPr>
          <p:cNvPr id="52" name="TextBox 19">
            <a:extLst>
              <a:ext uri="{FF2B5EF4-FFF2-40B4-BE49-F238E27FC236}">
                <a16:creationId xmlns:a16="http://schemas.microsoft.com/office/drawing/2014/main" id="{C9916026-9E7A-4DF0-8BA5-45E83E6AEF55}"/>
              </a:ext>
            </a:extLst>
          </p:cNvPr>
          <p:cNvSpPr txBox="1">
            <a:spLocks noChangeArrowheads="1"/>
          </p:cNvSpPr>
          <p:nvPr/>
        </p:nvSpPr>
        <p:spPr bwMode="auto">
          <a:xfrm>
            <a:off x="1018701" y="28047131"/>
            <a:ext cx="12154038" cy="375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07000"/>
              </a:lnSpc>
              <a:spcAft>
                <a:spcPts val="800"/>
              </a:spcAft>
            </a:pPr>
            <a:r>
              <a:rPr lang="en-GB" sz="3200" dirty="0">
                <a:effectLst/>
                <a:latin typeface="Calibri" panose="020F0502020204030204" pitchFamily="34" charset="0"/>
                <a:ea typeface="Calibri" panose="020F0502020204030204" pitchFamily="34" charset="0"/>
                <a:cs typeface="Arial" panose="020B0604020202020204" pitchFamily="34" charset="0"/>
              </a:rPr>
              <a:t>What are the parameters that can influence the detection efficiency of the TNO and the method to obtain it? This is an open question that this project will try to answer.  It is therefore an exploration project on which there are many unknowns. There is not guaranteed that the angle chosen is the right one. Indeed, it is possible that the algorithm will not be able to produce conclusive results. In this case, we will know that this approach is not efficient, and this will still allow us to move forward!</a:t>
            </a:r>
          </a:p>
        </p:txBody>
      </p:sp>
      <p:pic>
        <p:nvPicPr>
          <p:cNvPr id="53" name="Image 5">
            <a:extLst>
              <a:ext uri="{FF2B5EF4-FFF2-40B4-BE49-F238E27FC236}">
                <a16:creationId xmlns:a16="http://schemas.microsoft.com/office/drawing/2014/main" id="{440A7F79-5B7E-4B36-AE9D-CFE158A45C6D}"/>
              </a:ext>
            </a:extLst>
          </p:cNvPr>
          <p:cNvPicPr>
            <a:picLocks noChangeAspect="1"/>
          </p:cNvPicPr>
          <p:nvPr/>
        </p:nvPicPr>
        <p:blipFill>
          <a:blip r:embed="rId11"/>
          <a:stretch>
            <a:fillRect/>
          </a:stretch>
        </p:blipFill>
        <p:spPr>
          <a:xfrm>
            <a:off x="1940594" y="18122639"/>
            <a:ext cx="10114293" cy="3323267"/>
          </a:xfrm>
          <a:prstGeom prst="rect">
            <a:avLst/>
          </a:prstGeom>
        </p:spPr>
      </p:pic>
      <p:sp>
        <p:nvSpPr>
          <p:cNvPr id="54" name="TextBox 19">
            <a:extLst>
              <a:ext uri="{FF2B5EF4-FFF2-40B4-BE49-F238E27FC236}">
                <a16:creationId xmlns:a16="http://schemas.microsoft.com/office/drawing/2014/main" id="{1DBE2E85-B00A-485B-BF72-4BE2C4640A4D}"/>
              </a:ext>
            </a:extLst>
          </p:cNvPr>
          <p:cNvSpPr txBox="1">
            <a:spLocks noChangeArrowheads="1"/>
          </p:cNvSpPr>
          <p:nvPr/>
        </p:nvSpPr>
        <p:spPr bwMode="auto">
          <a:xfrm>
            <a:off x="1136299" y="21789230"/>
            <a:ext cx="12154038" cy="17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ctr">
              <a:lnSpc>
                <a:spcPct val="107000"/>
              </a:lnSpc>
              <a:spcAft>
                <a:spcPts val="800"/>
              </a:spcAft>
            </a:pPr>
            <a:r>
              <a:rPr lang="fr-FR" sz="2400" b="1" dirty="0">
                <a:effectLst/>
                <a:latin typeface="Calibri" panose="020F0502020204030204" pitchFamily="34" charset="0"/>
                <a:ea typeface="Calibri" panose="020F0502020204030204" pitchFamily="34" charset="0"/>
                <a:cs typeface="Arial" panose="020B0604020202020204" pitchFamily="34" charset="0"/>
              </a:rPr>
              <a:t>Table 1 </a:t>
            </a:r>
            <a:r>
              <a:rPr lang="fr-FR" sz="2400" dirty="0" err="1">
                <a:effectLst/>
                <a:latin typeface="Calibri" panose="020F0502020204030204" pitchFamily="34" charset="0"/>
                <a:ea typeface="Calibri" panose="020F0502020204030204" pitchFamily="34" charset="0"/>
                <a:cs typeface="Arial" panose="020B0604020202020204" pitchFamily="34" charset="0"/>
              </a:rPr>
              <a:t>Comparison</a:t>
            </a:r>
            <a:r>
              <a:rPr lang="fr-FR" sz="2400" dirty="0">
                <a:effectLst/>
                <a:latin typeface="Calibri" panose="020F0502020204030204" pitchFamily="34" charset="0"/>
                <a:ea typeface="Calibri" panose="020F0502020204030204" pitchFamily="34" charset="0"/>
                <a:cs typeface="Arial" panose="020B0604020202020204" pitchFamily="34" charset="0"/>
              </a:rPr>
              <a:t> of the </a:t>
            </a:r>
            <a:r>
              <a:rPr lang="fr-FR" sz="2400" dirty="0" err="1">
                <a:effectLst/>
                <a:latin typeface="Calibri" panose="020F0502020204030204" pitchFamily="34" charset="0"/>
                <a:ea typeface="Calibri" panose="020F0502020204030204" pitchFamily="34" charset="0"/>
                <a:cs typeface="Arial" panose="020B0604020202020204" pitchFamily="34" charset="0"/>
              </a:rPr>
              <a:t>number</a:t>
            </a:r>
            <a:r>
              <a:rPr lang="fr-FR" sz="2400" dirty="0">
                <a:effectLst/>
                <a:latin typeface="Calibri" panose="020F0502020204030204" pitchFamily="34" charset="0"/>
                <a:ea typeface="Calibri" panose="020F0502020204030204" pitchFamily="34" charset="0"/>
                <a:cs typeface="Arial" panose="020B0604020202020204" pitchFamily="34" charset="0"/>
              </a:rPr>
              <a:t> of candidate </a:t>
            </a:r>
            <a:r>
              <a:rPr lang="fr-FR" sz="2400" dirty="0" err="1">
                <a:effectLst/>
                <a:latin typeface="Calibri" panose="020F0502020204030204" pitchFamily="34" charset="0"/>
                <a:ea typeface="Calibri" panose="020F0502020204030204" pitchFamily="34" charset="0"/>
                <a:cs typeface="Arial" panose="020B0604020202020204" pitchFamily="34" charset="0"/>
              </a:rPr>
              <a:t>produced</a:t>
            </a:r>
            <a:r>
              <a:rPr lang="fr-FR" sz="2400" dirty="0">
                <a:effectLst/>
                <a:latin typeface="Calibri" panose="020F0502020204030204" pitchFamily="34" charset="0"/>
                <a:ea typeface="Calibri" panose="020F0502020204030204" pitchFamily="34" charset="0"/>
                <a:cs typeface="Arial" panose="020B0604020202020204" pitchFamily="34" charset="0"/>
              </a:rPr>
              <a:t> by 2 différents méthodes, </a:t>
            </a:r>
            <a:r>
              <a:rPr lang="en-GB" sz="2400" dirty="0">
                <a:effectLst/>
                <a:latin typeface="Calibri" panose="020F0502020204030204" pitchFamily="34" charset="0"/>
                <a:ea typeface="Calibri" panose="020F0502020204030204" pitchFamily="34" charset="0"/>
                <a:cs typeface="Arial" panose="020B0604020202020204" pitchFamily="34" charset="0"/>
              </a:rPr>
              <a:t>for data taken in 2002 </a:t>
            </a:r>
            <a:r>
              <a:rPr lang="en-GB" sz="2400" dirty="0" err="1">
                <a:effectLst/>
                <a:latin typeface="Calibri" panose="020F0502020204030204" pitchFamily="34" charset="0"/>
                <a:ea typeface="Calibri" panose="020F0502020204030204" pitchFamily="34" charset="0"/>
                <a:cs typeface="Arial" panose="020B0604020202020204" pitchFamily="34" charset="0"/>
              </a:rPr>
              <a:t>November,with</a:t>
            </a:r>
            <a:r>
              <a:rPr lang="en-GB" sz="2400" dirty="0">
                <a:effectLst/>
                <a:latin typeface="Calibri" panose="020F0502020204030204" pitchFamily="34" charset="0"/>
                <a:ea typeface="Calibri" panose="020F0502020204030204" pitchFamily="34" charset="0"/>
                <a:cs typeface="Arial" panose="020B0604020202020204" pitchFamily="34" charset="0"/>
              </a:rPr>
              <a:t> the upgraded CFH12K camera</a:t>
            </a:r>
            <a:r>
              <a:rPr lang="en-US" sz="2400" dirty="0">
                <a:effectLst/>
                <a:latin typeface="Quattrocento Sans" panose="020B0502050000020003" pitchFamily="34" charset="0"/>
                <a:cs typeface="Arial" panose="020B0604020202020204" pitchFamily="34" charset="0"/>
              </a:rPr>
              <a:t>, extracted from the paper “A highly automated moving object detection package” by J-M Petit et al. (2004)</a:t>
            </a:r>
          </a:p>
          <a:p>
            <a:pPr algn="ctr">
              <a:lnSpc>
                <a:spcPct val="107000"/>
              </a:lnSpc>
              <a:spcAft>
                <a:spcPts val="800"/>
              </a:spcAft>
            </a:pPr>
            <a:endParaRPr lang="en-GB"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5" name="TextBox 19">
            <a:extLst>
              <a:ext uri="{FF2B5EF4-FFF2-40B4-BE49-F238E27FC236}">
                <a16:creationId xmlns:a16="http://schemas.microsoft.com/office/drawing/2014/main" id="{FEE51415-7B33-452E-966C-270F07630AE9}"/>
              </a:ext>
            </a:extLst>
          </p:cNvPr>
          <p:cNvSpPr txBox="1">
            <a:spLocks noChangeArrowheads="1"/>
          </p:cNvSpPr>
          <p:nvPr/>
        </p:nvSpPr>
        <p:spPr bwMode="auto">
          <a:xfrm>
            <a:off x="14612326" y="8943411"/>
            <a:ext cx="13353073" cy="53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07000"/>
              </a:lnSpc>
              <a:spcAft>
                <a:spcPts val="800"/>
              </a:spcAft>
            </a:pPr>
            <a:r>
              <a:rPr lang="en-GB" sz="3200" dirty="0">
                <a:effectLst/>
                <a:latin typeface="Calibri" panose="020F0502020204030204" pitchFamily="34" charset="0"/>
                <a:ea typeface="Calibri" panose="020F0502020204030204" pitchFamily="34" charset="0"/>
                <a:cs typeface="Arial" panose="020B0604020202020204" pitchFamily="34" charset="0"/>
              </a:rPr>
              <a:t>TNO detection algorithms are voluntarily very selective, and their efficiency must be determined in order to be able to correctly estimate the fraction of objects that the algorithm has been able to detect, and thus to have a better idea of the real population of objects. Currently, the method used consists in adding false objects with various magnitudes on the input images of the algorithm, and then comparing in output the number of false objects that the algorithm was able to detect with the number of objects implemented (Fig. 1). However, to be accurate, this method requires the implementation of many false objects. However, adding too many objects in an image modifies the</a:t>
            </a:r>
            <a:br>
              <a:rPr lang="en-GB" sz="3200" dirty="0">
                <a:effectLst/>
                <a:latin typeface="Calibri" panose="020F0502020204030204" pitchFamily="34" charset="0"/>
                <a:ea typeface="Calibri" panose="020F0502020204030204" pitchFamily="34" charset="0"/>
                <a:cs typeface="Arial" panose="020B0604020202020204" pitchFamily="34" charset="0"/>
              </a:rPr>
            </a:br>
            <a:endParaRPr lang="en-GB" sz="3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6" name="TextBox 19">
            <a:extLst>
              <a:ext uri="{FF2B5EF4-FFF2-40B4-BE49-F238E27FC236}">
                <a16:creationId xmlns:a16="http://schemas.microsoft.com/office/drawing/2014/main" id="{A7D501B8-4701-4A3D-9F17-893C5135161C}"/>
              </a:ext>
            </a:extLst>
          </p:cNvPr>
          <p:cNvSpPr txBox="1">
            <a:spLocks noChangeArrowheads="1"/>
          </p:cNvSpPr>
          <p:nvPr/>
        </p:nvSpPr>
        <p:spPr bwMode="auto">
          <a:xfrm>
            <a:off x="21650512" y="13680560"/>
            <a:ext cx="6314888" cy="7973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07000"/>
              </a:lnSpc>
              <a:spcAft>
                <a:spcPts val="800"/>
              </a:spcAft>
            </a:pPr>
            <a:r>
              <a:rPr lang="en-GB" sz="3200" dirty="0">
                <a:effectLst/>
                <a:latin typeface="Calibri" panose="020F0502020204030204" pitchFamily="34" charset="0"/>
                <a:ea typeface="Calibri" panose="020F0502020204030204" pitchFamily="34" charset="0"/>
                <a:cs typeface="Arial" panose="020B0604020202020204" pitchFamily="34" charset="0"/>
              </a:rPr>
              <a:t>global properties of the image, which can lead to important biases. This problem forces to add few objects, but to perform the analysis many times by adding each time different objects. This method works well but has the disadvantage of being computationally heavy and can significantly slow down the detection process. With the arrival of new generations of telescopes like the LSST, covering a large part of the sky, it becomes necessary to develop new methods to solve these new needs.</a:t>
            </a:r>
          </a:p>
        </p:txBody>
      </p:sp>
      <p:sp>
        <p:nvSpPr>
          <p:cNvPr id="57" name="TextBox 19">
            <a:extLst>
              <a:ext uri="{FF2B5EF4-FFF2-40B4-BE49-F238E27FC236}">
                <a16:creationId xmlns:a16="http://schemas.microsoft.com/office/drawing/2014/main" id="{A17455B2-81A0-4D20-A29D-EF293A977FE9}"/>
              </a:ext>
            </a:extLst>
          </p:cNvPr>
          <p:cNvSpPr txBox="1">
            <a:spLocks noChangeArrowheads="1"/>
          </p:cNvSpPr>
          <p:nvPr/>
        </p:nvSpPr>
        <p:spPr bwMode="auto">
          <a:xfrm>
            <a:off x="30003629" y="22539672"/>
            <a:ext cx="12154038" cy="175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ctr">
              <a:lnSpc>
                <a:spcPct val="107000"/>
              </a:lnSpc>
              <a:spcAft>
                <a:spcPts val="800"/>
              </a:spcAft>
            </a:pPr>
            <a:r>
              <a:rPr lang="fr-FR" sz="2400" b="1" dirty="0">
                <a:effectLst/>
                <a:latin typeface="Calibri" panose="020F0502020204030204" pitchFamily="34" charset="0"/>
                <a:ea typeface="Calibri" panose="020F0502020204030204" pitchFamily="34" charset="0"/>
                <a:cs typeface="Arial" panose="020B0604020202020204" pitchFamily="34" charset="0"/>
              </a:rPr>
              <a:t>Fig. 2 </a:t>
            </a:r>
            <a:r>
              <a:rPr lang="fr-FR" sz="2400" dirty="0" err="1">
                <a:effectLst/>
                <a:latin typeface="Calibri" panose="020F0502020204030204" pitchFamily="34" charset="0"/>
                <a:ea typeface="Calibri" panose="020F0502020204030204" pitchFamily="34" charset="0"/>
                <a:cs typeface="Arial" panose="020B0604020202020204" pitchFamily="34" charset="0"/>
              </a:rPr>
              <a:t>Comparison</a:t>
            </a:r>
            <a:r>
              <a:rPr lang="fr-FR" sz="2400" dirty="0">
                <a:effectLst/>
                <a:latin typeface="Calibri" panose="020F0502020204030204" pitchFamily="34" charset="0"/>
                <a:ea typeface="Calibri" panose="020F0502020204030204" pitchFamily="34" charset="0"/>
                <a:cs typeface="Arial" panose="020B0604020202020204" pitchFamily="34" charset="0"/>
              </a:rPr>
              <a:t> of the </a:t>
            </a:r>
            <a:r>
              <a:rPr lang="fr-FR" sz="2400" dirty="0" err="1">
                <a:effectLst/>
                <a:latin typeface="Calibri" panose="020F0502020204030204" pitchFamily="34" charset="0"/>
                <a:ea typeface="Calibri" panose="020F0502020204030204" pitchFamily="34" charset="0"/>
                <a:cs typeface="Arial" panose="020B0604020202020204" pitchFamily="34" charset="0"/>
              </a:rPr>
              <a:t>efficiency</a:t>
            </a:r>
            <a:r>
              <a:rPr lang="fr-FR" sz="2400" dirty="0">
                <a:effectLst/>
                <a:latin typeface="Calibri" panose="020F0502020204030204" pitchFamily="34" charset="0"/>
                <a:ea typeface="Calibri" panose="020F0502020204030204" pitchFamily="34" charset="0"/>
                <a:cs typeface="Arial" panose="020B0604020202020204" pitchFamily="34" charset="0"/>
              </a:rPr>
              <a:t> </a:t>
            </a:r>
            <a:r>
              <a:rPr lang="fr-FR" sz="2400" dirty="0" err="1">
                <a:effectLst/>
                <a:latin typeface="Calibri" panose="020F0502020204030204" pitchFamily="34" charset="0"/>
                <a:ea typeface="Calibri" panose="020F0502020204030204" pitchFamily="34" charset="0"/>
                <a:cs typeface="Arial" panose="020B0604020202020204" pitchFamily="34" charset="0"/>
              </a:rPr>
              <a:t>curves</a:t>
            </a:r>
            <a:r>
              <a:rPr lang="fr-FR" sz="2400" dirty="0">
                <a:effectLst/>
                <a:latin typeface="Calibri" panose="020F0502020204030204" pitchFamily="34" charset="0"/>
                <a:ea typeface="Calibri" panose="020F0502020204030204" pitchFamily="34" charset="0"/>
                <a:cs typeface="Arial" panose="020B0604020202020204" pitchFamily="34" charset="0"/>
              </a:rPr>
              <a:t> for the 2 différents </a:t>
            </a:r>
            <a:r>
              <a:rPr lang="fr-FR" sz="2400" dirty="0" err="1">
                <a:effectLst/>
                <a:latin typeface="Calibri" panose="020F0502020204030204" pitchFamily="34" charset="0"/>
                <a:ea typeface="Calibri" panose="020F0502020204030204" pitchFamily="34" charset="0"/>
                <a:cs typeface="Arial" panose="020B0604020202020204" pitchFamily="34" charset="0"/>
              </a:rPr>
              <a:t>existing</a:t>
            </a:r>
            <a:r>
              <a:rPr lang="fr-FR" sz="2400" dirty="0">
                <a:effectLst/>
                <a:latin typeface="Calibri" panose="020F0502020204030204" pitchFamily="34" charset="0"/>
                <a:ea typeface="Calibri" panose="020F0502020204030204" pitchFamily="34" charset="0"/>
                <a:cs typeface="Arial" panose="020B0604020202020204" pitchFamily="34" charset="0"/>
              </a:rPr>
              <a:t> méthodes, </a:t>
            </a:r>
            <a:r>
              <a:rPr lang="en-GB" sz="2400" dirty="0">
                <a:effectLst/>
                <a:latin typeface="Calibri" panose="020F0502020204030204" pitchFamily="34" charset="0"/>
                <a:ea typeface="Calibri" panose="020F0502020204030204" pitchFamily="34" charset="0"/>
                <a:cs typeface="Arial" panose="020B0604020202020204" pitchFamily="34" charset="0"/>
              </a:rPr>
              <a:t>for data taken in 2002 </a:t>
            </a:r>
            <a:r>
              <a:rPr lang="en-GB" sz="2400" dirty="0" err="1">
                <a:effectLst/>
                <a:latin typeface="Calibri" panose="020F0502020204030204" pitchFamily="34" charset="0"/>
                <a:ea typeface="Calibri" panose="020F0502020204030204" pitchFamily="34" charset="0"/>
                <a:cs typeface="Arial" panose="020B0604020202020204" pitchFamily="34" charset="0"/>
              </a:rPr>
              <a:t>November,with</a:t>
            </a:r>
            <a:r>
              <a:rPr lang="en-GB" sz="2400" dirty="0">
                <a:effectLst/>
                <a:latin typeface="Calibri" panose="020F0502020204030204" pitchFamily="34" charset="0"/>
                <a:ea typeface="Calibri" panose="020F0502020204030204" pitchFamily="34" charset="0"/>
                <a:cs typeface="Arial" panose="020B0604020202020204" pitchFamily="34" charset="0"/>
              </a:rPr>
              <a:t> the upgraded CFH12K camera</a:t>
            </a:r>
            <a:r>
              <a:rPr lang="en-US" sz="2400" dirty="0">
                <a:effectLst/>
                <a:latin typeface="Quattrocento Sans" panose="020B0502050000020003" pitchFamily="34" charset="0"/>
                <a:cs typeface="Arial" panose="020B0604020202020204" pitchFamily="34" charset="0"/>
              </a:rPr>
              <a:t>, extracted from the paper “A highly automated moving object detection package” by J-M Petit et al. (2004)</a:t>
            </a:r>
          </a:p>
          <a:p>
            <a:pPr algn="ctr">
              <a:lnSpc>
                <a:spcPct val="107000"/>
              </a:lnSpc>
              <a:spcAft>
                <a:spcPts val="800"/>
              </a:spcAft>
            </a:pPr>
            <a:endParaRPr lang="en-GB"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3807996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onderingpeacock|09-2018"/>
</p:tagLst>
</file>

<file path=ppt/theme/theme1.xml><?xml version="1.0" encoding="utf-8"?>
<a:theme xmlns:a="http://schemas.openxmlformats.org/drawingml/2006/main" name="Default Desig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Default Design">
      <a:majorFont>
        <a:latin typeface="Times New Roman"/>
        <a:ea typeface="Arial"/>
        <a:cs typeface="Arial"/>
      </a:majorFont>
      <a:minorFont>
        <a:latin typeface="Times New Roman"/>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2938</TotalTime>
  <Words>2404</Words>
  <Application>Microsoft Office PowerPoint</Application>
  <PresentationFormat>Custom</PresentationFormat>
  <Paragraphs>49</Paragraphs>
  <Slides>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Calibri</vt:lpstr>
      <vt:lpstr>Quattrocento</vt:lpstr>
      <vt:lpstr>Times New Roman</vt:lpstr>
      <vt:lpstr>Arial</vt:lpstr>
      <vt:lpstr>Quattrocento Sans</vt:lpstr>
      <vt:lpstr>Default Design</vt:lpstr>
      <vt:lpstr>PowerPoint Presentation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for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Vincent Foriel</cp:lastModifiedBy>
  <cp:revision>115</cp:revision>
  <cp:lastPrinted>2000-08-03T00:31:24Z</cp:lastPrinted>
  <dcterms:modified xsi:type="dcterms:W3CDTF">2022-02-01T19:22:20Z</dcterms:modified>
  <cp:category>research posters template</cp:category>
</cp:coreProperties>
</file>